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  <a:srgbClr val="556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629" autoAdjust="0"/>
  </p:normalViewPr>
  <p:slideViewPr>
    <p:cSldViewPr>
      <p:cViewPr>
        <p:scale>
          <a:sx n="75" d="100"/>
          <a:sy n="75" d="100"/>
        </p:scale>
        <p:origin x="-144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5547DE-A512-433E-9FE0-50D3F54A9B8F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266295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Click to edit Master text styles</a:t>
            </a:r>
          </a:p>
          <a:p>
            <a:pPr lvl="1"/>
            <a:r>
              <a:rPr lang="da-DK" altLang="da-DK" smtClean="0"/>
              <a:t>Second level</a:t>
            </a:r>
          </a:p>
          <a:p>
            <a:pPr lvl="2"/>
            <a:r>
              <a:rPr lang="da-DK" altLang="da-DK" smtClean="0"/>
              <a:t>Third level</a:t>
            </a:r>
          </a:p>
          <a:p>
            <a:pPr lvl="3"/>
            <a:r>
              <a:rPr lang="da-DK" altLang="da-DK" smtClean="0"/>
              <a:t>Fourth level</a:t>
            </a:r>
          </a:p>
          <a:p>
            <a:pPr lvl="4"/>
            <a:r>
              <a:rPr lang="da-DK" altLang="da-DK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6C81F3-AB91-4DE6-826C-44EBA8399639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97413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Titeldias m stort billede i mid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5085184"/>
            <a:ext cx="9144000" cy="720080"/>
          </a:xfrm>
        </p:spPr>
        <p:txBody>
          <a:bodyPr lIns="0" tIns="0" rIns="0" bIns="0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altLang="da-DK" noProof="0" smtClean="0"/>
              <a:t>Klik for at redigere i master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5983560"/>
            <a:ext cx="9144000" cy="685800"/>
          </a:xfrm>
        </p:spPr>
        <p:txBody>
          <a:bodyPr lIns="0" tIns="0" rIns="0" bIns="0"/>
          <a:lstStyle>
            <a:lvl1pPr algn="ctr">
              <a:defRPr sz="18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altLang="da-DK" noProof="0" smtClean="0"/>
              <a:t>Klik for at redigere i master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-1524000" y="1143000"/>
            <a:ext cx="1371600" cy="2718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</a:pPr>
            <a:r>
              <a:rPr lang="da-DK" altLang="da-DK" sz="900">
                <a:solidFill>
                  <a:schemeClr val="bg1"/>
                </a:solidFill>
              </a:rPr>
              <a:t>Titel og undertitel skal stå med store bogstaver (</a:t>
            </a:r>
            <a:r>
              <a:rPr lang="da-DK" altLang="da-DK" sz="900" smtClean="0">
                <a:solidFill>
                  <a:schemeClr val="bg1"/>
                </a:solidFill>
              </a:rPr>
              <a:t>VERSALER). </a:t>
            </a:r>
            <a:endParaRPr lang="da-DK" altLang="da-DK" sz="90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>
                <a:solidFill>
                  <a:schemeClr val="bg1"/>
                </a:solidFill>
              </a:rPr>
              <a:t>Der kan frit vælges farver fra </a:t>
            </a:r>
            <a:r>
              <a:rPr lang="da-DK" altLang="da-DK" sz="900" smtClean="0">
                <a:solidFill>
                  <a:schemeClr val="bg1"/>
                </a:solidFill>
              </a:rPr>
              <a:t>VIVE farvepaletten </a:t>
            </a:r>
            <a:r>
              <a:rPr lang="da-DK" altLang="da-DK" sz="900">
                <a:solidFill>
                  <a:schemeClr val="bg1"/>
                </a:solidFill>
              </a:rPr>
              <a:t>til titlen. </a:t>
            </a:r>
          </a:p>
          <a:p>
            <a:pPr eaLnBrk="1" hangingPunct="1">
              <a:spcBef>
                <a:spcPct val="30000"/>
              </a:spcBef>
            </a:pPr>
            <a:endParaRPr lang="da-DK" altLang="da-DK" sz="90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 smtClean="0">
                <a:solidFill>
                  <a:schemeClr val="bg1"/>
                </a:solidFill>
              </a:rPr>
              <a:t>Bemærk, </a:t>
            </a:r>
            <a:r>
              <a:rPr lang="da-DK" altLang="da-DK" sz="900">
                <a:solidFill>
                  <a:schemeClr val="bg1"/>
                </a:solidFill>
              </a:rPr>
              <a:t>at farverne virker mere </a:t>
            </a:r>
            <a:r>
              <a:rPr lang="da-DK" altLang="da-DK" sz="900" smtClean="0">
                <a:solidFill>
                  <a:schemeClr val="bg1"/>
                </a:solidFill>
              </a:rPr>
              <a:t>neddæmpede, </a:t>
            </a:r>
            <a:r>
              <a:rPr lang="da-DK" altLang="da-DK" sz="900">
                <a:solidFill>
                  <a:schemeClr val="bg1"/>
                </a:solidFill>
              </a:rPr>
              <a:t>når de projiceres op, end de gør på pc-skærmen</a:t>
            </a:r>
            <a:r>
              <a:rPr lang="da-DK" altLang="da-DK" sz="900" smtClean="0">
                <a:solidFill>
                  <a:schemeClr val="bg1"/>
                </a:solidFill>
              </a:rPr>
              <a:t>.</a:t>
            </a:r>
          </a:p>
          <a:p>
            <a:pPr eaLnBrk="1" hangingPunct="1">
              <a:spcBef>
                <a:spcPct val="30000"/>
              </a:spcBef>
            </a:pPr>
            <a:endParaRPr lang="da-DK" altLang="da-DK" sz="900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 smtClean="0">
                <a:solidFill>
                  <a:schemeClr val="bg1"/>
                </a:solidFill>
              </a:rPr>
              <a:t>Vælg frit mellem tre forskellige layout til titeldias.</a:t>
            </a:r>
            <a:endParaRPr lang="en-US" altLang="da-DK" sz="900">
              <a:solidFill>
                <a:schemeClr val="bg1"/>
              </a:solidFill>
            </a:endParaRPr>
          </a:p>
        </p:txBody>
      </p:sp>
      <p:pic>
        <p:nvPicPr>
          <p:cNvPr id="11" name="Billed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6632"/>
            <a:ext cx="1908175" cy="228600"/>
          </a:xfrm>
          <a:prstGeom prst="rect">
            <a:avLst/>
          </a:prstGeom>
        </p:spPr>
      </p:pic>
      <p:pic>
        <p:nvPicPr>
          <p:cNvPr id="12" name="Billede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16633"/>
            <a:ext cx="1440159" cy="399173"/>
          </a:xfrm>
          <a:prstGeom prst="rect">
            <a:avLst/>
          </a:prstGeom>
        </p:spPr>
      </p:pic>
      <p:sp>
        <p:nvSpPr>
          <p:cNvPr id="3" name="Pladsholder til billede 2"/>
          <p:cNvSpPr>
            <a:spLocks noGrp="1"/>
          </p:cNvSpPr>
          <p:nvPr>
            <p:ph type="pic" sz="quarter" idx="10" hasCustomPrompt="1"/>
          </p:nvPr>
        </p:nvSpPr>
        <p:spPr>
          <a:xfrm>
            <a:off x="2051720" y="1340768"/>
            <a:ext cx="4968552" cy="2879973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Titeldias, indsæt billede</a:t>
            </a:r>
            <a:endParaRPr lang="da-DK"/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9457528" y="1268760"/>
            <a:ext cx="137160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</a:pPr>
            <a:r>
              <a:rPr lang="da-DK" altLang="da-DK" sz="900" kern="120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For tidl. SFI: find billeder på: </a:t>
            </a:r>
            <a:r>
              <a:rPr lang="da-DK" altLang="da-DK" sz="900" kern="1200" smtClean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O:\PowerPoint-billeder.</a:t>
            </a:r>
          </a:p>
          <a:p>
            <a:pPr eaLnBrk="1" hangingPunct="1">
              <a:spcBef>
                <a:spcPct val="30000"/>
              </a:spcBef>
            </a:pPr>
            <a:endParaRPr lang="da-DK" altLang="da-DK" sz="900" kern="1200" smtClean="0">
              <a:solidFill>
                <a:schemeClr val="bg1"/>
              </a:solidFill>
              <a:latin typeface="Verdana" pitchFamily="34" charset="0"/>
              <a:ea typeface="+mn-ea"/>
              <a:cs typeface="+mn-cs"/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 kern="120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Der er også gode, gratis billeder på: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900" smtClean="0"/>
              <a:t>https://pixabay.com/</a:t>
            </a:r>
          </a:p>
          <a:p>
            <a:pPr eaLnBrk="1" hangingPunct="1">
              <a:spcBef>
                <a:spcPct val="30000"/>
              </a:spcBef>
            </a:pPr>
            <a:endParaRPr lang="en-US" altLang="da-DK" sz="900" kern="1200">
              <a:solidFill>
                <a:schemeClr val="bg1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/>
          </a:p>
        </p:txBody>
      </p:sp>
      <p:pic>
        <p:nvPicPr>
          <p:cNvPr id="4" name="Billed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16633"/>
            <a:ext cx="1440159" cy="399173"/>
          </a:xfrm>
          <a:prstGeom prst="rect">
            <a:avLst/>
          </a:prstGeom>
        </p:spPr>
      </p:pic>
      <p:pic>
        <p:nvPicPr>
          <p:cNvPr id="5" name="Billede 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6632"/>
            <a:ext cx="1908175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17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3141985" cy="864096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620688"/>
            <a:ext cx="5266946" cy="55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23528" y="1484784"/>
            <a:ext cx="3141985" cy="4641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 algn="r"/>
            <a:fld id="{9E4EBB11-FC98-43B8-9C39-A0C2A828DB7D}" type="slidenum">
              <a:rPr lang="da-DK" altLang="da-DK"/>
              <a:pPr algn="r"/>
              <a:t>‹nr.›</a:t>
            </a:fld>
            <a:endParaRPr lang="da-DK" altLang="da-DK">
              <a:solidFill>
                <a:schemeClr val="bg1"/>
              </a:solidFill>
            </a:endParaRPr>
          </a:p>
          <a:p>
            <a:endParaRPr lang="da-DK" altLang="da-DK" sz="1400"/>
          </a:p>
        </p:txBody>
      </p:sp>
    </p:spTree>
    <p:extLst>
      <p:ext uri="{BB962C8B-B14F-4D97-AF65-F5344CB8AC3E}">
        <p14:creationId xmlns:p14="http://schemas.microsoft.com/office/powerpoint/2010/main" val="498850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 baggrund, hvid 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/>
          </a:p>
        </p:txBody>
      </p:sp>
      <p:sp>
        <p:nvSpPr>
          <p:cNvPr id="4" name="Rektangel 3"/>
          <p:cNvSpPr/>
          <p:nvPr userDrawn="1"/>
        </p:nvSpPr>
        <p:spPr bwMode="auto">
          <a:xfrm>
            <a:off x="0" y="612299"/>
            <a:ext cx="9144000" cy="58326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302004" y="1700213"/>
            <a:ext cx="8548309" cy="41798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4403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799" y="620688"/>
            <a:ext cx="8612697" cy="8640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304799" y="1700808"/>
            <a:ext cx="8612697" cy="4395192"/>
          </a:xfrm>
        </p:spPr>
        <p:txBody>
          <a:bodyPr/>
          <a:lstStyle/>
          <a:p>
            <a:r>
              <a:rPr lang="da-DK" smtClean="0"/>
              <a:t>Klik på ikonet for at tilføje et diagram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8001000" y="6477000"/>
            <a:ext cx="914400" cy="228600"/>
          </a:xfrm>
        </p:spPr>
        <p:txBody>
          <a:bodyPr/>
          <a:lstStyle>
            <a:lvl1pPr algn="l">
              <a:defRPr sz="800"/>
            </a:lvl1pPr>
          </a:lstStyle>
          <a:p>
            <a:pPr algn="r"/>
            <a:fld id="{5464207C-9766-47A5-950A-8FD9258E0A8E}" type="slidenum">
              <a:rPr lang="da-DK" altLang="da-DK"/>
              <a:pPr algn="r"/>
              <a:t>‹nr.›</a:t>
            </a:fld>
            <a:endParaRPr lang="da-DK" altLang="da-DK">
              <a:solidFill>
                <a:schemeClr val="bg1"/>
              </a:solidFill>
            </a:endParaRPr>
          </a:p>
          <a:p>
            <a:endParaRPr lang="da-DK" altLang="da-DK" sz="1400"/>
          </a:p>
        </p:txBody>
      </p:sp>
    </p:spTree>
    <p:extLst>
      <p:ext uri="{BB962C8B-B14F-4D97-AF65-F5344CB8AC3E}">
        <p14:creationId xmlns:p14="http://schemas.microsoft.com/office/powerpoint/2010/main" val="1170677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/>
          </a:p>
        </p:txBody>
      </p:sp>
      <p:sp>
        <p:nvSpPr>
          <p:cNvPr id="5" name="Pladsholder til tabel 4"/>
          <p:cNvSpPr>
            <a:spLocks noGrp="1"/>
          </p:cNvSpPr>
          <p:nvPr>
            <p:ph type="tbl" sz="quarter" idx="11"/>
          </p:nvPr>
        </p:nvSpPr>
        <p:spPr>
          <a:xfrm>
            <a:off x="323850" y="1700213"/>
            <a:ext cx="8569325" cy="439261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smtClean="0"/>
              <a:t>Klik på ikonet for at tilføje en tabel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401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dias m lille billede til høj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1925960"/>
            <a:ext cx="5580112" cy="720080"/>
          </a:xfrm>
        </p:spPr>
        <p:txBody>
          <a:bodyPr lIns="0" tIns="0" rIns="0" bIns="0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altLang="da-DK" noProof="0" smtClean="0"/>
              <a:t>Klik for at redigere i master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3086100"/>
            <a:ext cx="5580112" cy="685800"/>
          </a:xfrm>
        </p:spPr>
        <p:txBody>
          <a:bodyPr lIns="0" tIns="0" rIns="0" bIns="0"/>
          <a:lstStyle>
            <a:lvl1pPr algn="ctr">
              <a:defRPr sz="18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altLang="da-DK" noProof="0" smtClean="0"/>
              <a:t>Klik for at redigere i master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-1524000" y="1143000"/>
            <a:ext cx="1371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</a:pPr>
            <a:r>
              <a:rPr lang="da-DK" altLang="da-DK" sz="900">
                <a:solidFill>
                  <a:schemeClr val="bg1"/>
                </a:solidFill>
              </a:rPr>
              <a:t>Titel og undertitel skal stå med store bogstaver (</a:t>
            </a:r>
            <a:r>
              <a:rPr lang="da-DK" altLang="da-DK" sz="900" smtClean="0">
                <a:solidFill>
                  <a:schemeClr val="bg1"/>
                </a:solidFill>
              </a:rPr>
              <a:t>Versaler). </a:t>
            </a:r>
            <a:endParaRPr lang="da-DK" altLang="da-DK" sz="90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>
                <a:solidFill>
                  <a:schemeClr val="bg1"/>
                </a:solidFill>
              </a:rPr>
              <a:t>Der kan frit vælges farver fra farvepaletterne til titlen. </a:t>
            </a:r>
          </a:p>
          <a:p>
            <a:pPr eaLnBrk="1" hangingPunct="1">
              <a:spcBef>
                <a:spcPct val="30000"/>
              </a:spcBef>
            </a:pPr>
            <a:endParaRPr lang="da-DK" altLang="da-DK" sz="90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 smtClean="0">
                <a:solidFill>
                  <a:schemeClr val="bg1"/>
                </a:solidFill>
              </a:rPr>
              <a:t>Bemærk, </a:t>
            </a:r>
            <a:r>
              <a:rPr lang="da-DK" altLang="da-DK" sz="900">
                <a:solidFill>
                  <a:schemeClr val="bg1"/>
                </a:solidFill>
              </a:rPr>
              <a:t>at farverne virker mere </a:t>
            </a:r>
            <a:r>
              <a:rPr lang="da-DK" altLang="da-DK" sz="900" smtClean="0">
                <a:solidFill>
                  <a:schemeClr val="bg1"/>
                </a:solidFill>
              </a:rPr>
              <a:t>neddæmpede, </a:t>
            </a:r>
            <a:r>
              <a:rPr lang="da-DK" altLang="da-DK" sz="900">
                <a:solidFill>
                  <a:schemeClr val="bg1"/>
                </a:solidFill>
              </a:rPr>
              <a:t>når de projiceres op, end de gør på pc-skærmen.</a:t>
            </a:r>
            <a:endParaRPr lang="en-US" altLang="da-DK" sz="900">
              <a:solidFill>
                <a:schemeClr val="bg1"/>
              </a:solidFill>
            </a:endParaRPr>
          </a:p>
        </p:txBody>
      </p:sp>
      <p:pic>
        <p:nvPicPr>
          <p:cNvPr id="11" name="Billed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6632"/>
            <a:ext cx="1908175" cy="228600"/>
          </a:xfrm>
          <a:prstGeom prst="rect">
            <a:avLst/>
          </a:prstGeom>
        </p:spPr>
      </p:pic>
      <p:pic>
        <p:nvPicPr>
          <p:cNvPr id="12" name="Billede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16633"/>
            <a:ext cx="1440159" cy="399173"/>
          </a:xfrm>
          <a:prstGeom prst="rect">
            <a:avLst/>
          </a:prstGeom>
        </p:spPr>
      </p:pic>
      <p:sp>
        <p:nvSpPr>
          <p:cNvPr id="3" name="Pladsholder til billede 2"/>
          <p:cNvSpPr>
            <a:spLocks noGrp="1"/>
          </p:cNvSpPr>
          <p:nvPr>
            <p:ph type="pic" sz="quarter" idx="10" hasCustomPrompt="1"/>
          </p:nvPr>
        </p:nvSpPr>
        <p:spPr>
          <a:xfrm>
            <a:off x="5796136" y="1916832"/>
            <a:ext cx="3347864" cy="2879973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Titeldias, indsæt billede</a:t>
            </a:r>
            <a:endParaRPr lang="da-DK"/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9457528" y="1268760"/>
            <a:ext cx="137160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</a:pPr>
            <a:r>
              <a:rPr lang="da-DK" altLang="da-DK" sz="900" kern="120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For tidl. SFI: find billeder på: </a:t>
            </a:r>
            <a:r>
              <a:rPr lang="da-DK" altLang="da-DK" sz="900" kern="1200" smtClean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O:\PowerPoint-billeder.</a:t>
            </a:r>
          </a:p>
          <a:p>
            <a:pPr eaLnBrk="1" hangingPunct="1">
              <a:spcBef>
                <a:spcPct val="30000"/>
              </a:spcBef>
            </a:pPr>
            <a:endParaRPr lang="da-DK" altLang="da-DK" sz="900" kern="1200" smtClean="0">
              <a:solidFill>
                <a:schemeClr val="bg1"/>
              </a:solidFill>
              <a:latin typeface="Verdana" pitchFamily="34" charset="0"/>
              <a:ea typeface="+mn-ea"/>
              <a:cs typeface="+mn-cs"/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 kern="120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Der er også gode, gratis billeder på: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900" smtClean="0"/>
              <a:t>https://pixabay.com/</a:t>
            </a:r>
          </a:p>
          <a:p>
            <a:pPr eaLnBrk="1" hangingPunct="1">
              <a:spcBef>
                <a:spcPct val="30000"/>
              </a:spcBef>
            </a:pPr>
            <a:endParaRPr lang="en-US" altLang="da-DK" sz="900" kern="1200">
              <a:solidFill>
                <a:schemeClr val="bg1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8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dias m 3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1925960"/>
            <a:ext cx="9144000" cy="720080"/>
          </a:xfrm>
        </p:spPr>
        <p:txBody>
          <a:bodyPr lIns="0" tIns="0" rIns="0" bIns="0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altLang="da-DK" noProof="0" smtClean="0"/>
              <a:t>Klik for at redigere i master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3086100"/>
            <a:ext cx="9144000" cy="685800"/>
          </a:xfrm>
        </p:spPr>
        <p:txBody>
          <a:bodyPr lIns="0" tIns="0" rIns="0" bIns="0"/>
          <a:lstStyle>
            <a:lvl1pPr algn="ctr">
              <a:defRPr sz="18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altLang="da-DK" noProof="0" smtClean="0"/>
              <a:t>Klik for at redigere i master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-1524000" y="1143000"/>
            <a:ext cx="1371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</a:pPr>
            <a:r>
              <a:rPr lang="da-DK" altLang="da-DK" sz="900">
                <a:solidFill>
                  <a:schemeClr val="bg1"/>
                </a:solidFill>
              </a:rPr>
              <a:t>Titel og undertitel skal stå med store bogstaver (</a:t>
            </a:r>
            <a:r>
              <a:rPr lang="da-DK" altLang="da-DK" sz="900" smtClean="0">
                <a:solidFill>
                  <a:schemeClr val="bg1"/>
                </a:solidFill>
              </a:rPr>
              <a:t>Versaler). </a:t>
            </a:r>
            <a:endParaRPr lang="da-DK" altLang="da-DK" sz="90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>
                <a:solidFill>
                  <a:schemeClr val="bg1"/>
                </a:solidFill>
              </a:rPr>
              <a:t>Der kan frit vælges farver fra farvepaletterne til titlen. </a:t>
            </a:r>
          </a:p>
          <a:p>
            <a:pPr eaLnBrk="1" hangingPunct="1">
              <a:spcBef>
                <a:spcPct val="30000"/>
              </a:spcBef>
            </a:pPr>
            <a:endParaRPr lang="da-DK" altLang="da-DK" sz="90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 smtClean="0">
                <a:solidFill>
                  <a:schemeClr val="bg1"/>
                </a:solidFill>
              </a:rPr>
              <a:t>Bemærk, </a:t>
            </a:r>
            <a:r>
              <a:rPr lang="da-DK" altLang="da-DK" sz="900">
                <a:solidFill>
                  <a:schemeClr val="bg1"/>
                </a:solidFill>
              </a:rPr>
              <a:t>at farverne virker mere </a:t>
            </a:r>
            <a:r>
              <a:rPr lang="da-DK" altLang="da-DK" sz="900" smtClean="0">
                <a:solidFill>
                  <a:schemeClr val="bg1"/>
                </a:solidFill>
              </a:rPr>
              <a:t>neddæmpede, </a:t>
            </a:r>
            <a:r>
              <a:rPr lang="da-DK" altLang="da-DK" sz="900">
                <a:solidFill>
                  <a:schemeClr val="bg1"/>
                </a:solidFill>
              </a:rPr>
              <a:t>når de projiceres op, end de gør på pc-skærmen.</a:t>
            </a:r>
            <a:endParaRPr lang="en-US" altLang="da-DK" sz="900">
              <a:solidFill>
                <a:schemeClr val="bg1"/>
              </a:solidFill>
            </a:endParaRPr>
          </a:p>
        </p:txBody>
      </p:sp>
      <p:pic>
        <p:nvPicPr>
          <p:cNvPr id="11" name="Billed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6632"/>
            <a:ext cx="1908175" cy="228600"/>
          </a:xfrm>
          <a:prstGeom prst="rect">
            <a:avLst/>
          </a:prstGeom>
        </p:spPr>
      </p:pic>
      <p:pic>
        <p:nvPicPr>
          <p:cNvPr id="12" name="Billede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16633"/>
            <a:ext cx="1440159" cy="399173"/>
          </a:xfrm>
          <a:prstGeom prst="rect">
            <a:avLst/>
          </a:prstGeom>
        </p:spPr>
      </p:pic>
      <p:sp>
        <p:nvSpPr>
          <p:cNvPr id="13" name="Pladsholder til billede 2"/>
          <p:cNvSpPr>
            <a:spLocks noGrp="1"/>
          </p:cNvSpPr>
          <p:nvPr>
            <p:ph type="pic" sz="quarter" idx="14" hasCustomPrompt="1"/>
          </p:nvPr>
        </p:nvSpPr>
        <p:spPr>
          <a:xfrm>
            <a:off x="6087661" y="4431519"/>
            <a:ext cx="3048826" cy="2420888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Titeldias, indsæt billede</a:t>
            </a:r>
            <a:endParaRPr lang="da-DK"/>
          </a:p>
        </p:txBody>
      </p:sp>
      <p:sp>
        <p:nvSpPr>
          <p:cNvPr id="14" name="Pladsholder til billede 2"/>
          <p:cNvSpPr>
            <a:spLocks noGrp="1"/>
          </p:cNvSpPr>
          <p:nvPr>
            <p:ph type="pic" sz="quarter" idx="15" hasCustomPrompt="1"/>
          </p:nvPr>
        </p:nvSpPr>
        <p:spPr>
          <a:xfrm>
            <a:off x="2617" y="4437112"/>
            <a:ext cx="3048826" cy="2420888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Titeldias, indsæt billede</a:t>
            </a:r>
            <a:endParaRPr lang="da-DK"/>
          </a:p>
        </p:txBody>
      </p:sp>
      <p:sp>
        <p:nvSpPr>
          <p:cNvPr id="1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3051443" y="4437112"/>
            <a:ext cx="3048826" cy="2420888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Titeldias, indsæt billede</a:t>
            </a:r>
            <a:endParaRPr lang="da-DK"/>
          </a:p>
        </p:txBody>
      </p:sp>
      <p:sp>
        <p:nvSpPr>
          <p:cNvPr id="16" name="Text Box 22"/>
          <p:cNvSpPr txBox="1">
            <a:spLocks noChangeArrowheads="1"/>
          </p:cNvSpPr>
          <p:nvPr userDrawn="1"/>
        </p:nvSpPr>
        <p:spPr bwMode="auto">
          <a:xfrm>
            <a:off x="9457528" y="1268760"/>
            <a:ext cx="137160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</a:pPr>
            <a:r>
              <a:rPr lang="da-DK" altLang="da-DK" sz="900" kern="120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For tidl. SFI: find billeder på: </a:t>
            </a:r>
            <a:r>
              <a:rPr lang="da-DK" altLang="da-DK" sz="900" kern="1200" smtClean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O:\PowerPoint-billeder.</a:t>
            </a:r>
          </a:p>
          <a:p>
            <a:pPr eaLnBrk="1" hangingPunct="1">
              <a:spcBef>
                <a:spcPct val="30000"/>
              </a:spcBef>
            </a:pPr>
            <a:endParaRPr lang="da-DK" altLang="da-DK" sz="900" kern="1200" smtClean="0">
              <a:solidFill>
                <a:schemeClr val="bg1"/>
              </a:solidFill>
              <a:latin typeface="Verdana" pitchFamily="34" charset="0"/>
              <a:ea typeface="+mn-ea"/>
              <a:cs typeface="+mn-cs"/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 kern="120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Der er også gode, gratis billeder på: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900" smtClean="0"/>
              <a:t>https://pixabay.com/</a:t>
            </a:r>
          </a:p>
          <a:p>
            <a:pPr eaLnBrk="1" hangingPunct="1">
              <a:spcBef>
                <a:spcPct val="30000"/>
              </a:spcBef>
            </a:pPr>
            <a:endParaRPr lang="en-US" altLang="da-DK" sz="900" kern="1200">
              <a:solidFill>
                <a:schemeClr val="bg1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0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1"/>
          </p:nvPr>
        </p:nvSpPr>
        <p:spPr>
          <a:xfrm>
            <a:off x="285226" y="1844675"/>
            <a:ext cx="8565087" cy="432117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0840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1"/>
          </p:nvPr>
        </p:nvSpPr>
        <p:spPr>
          <a:xfrm>
            <a:off x="323850" y="1773238"/>
            <a:ext cx="8518525" cy="441007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7738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13456" y="1916832"/>
            <a:ext cx="8534400" cy="417916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24328" cy="8640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7956376" y="6477000"/>
            <a:ext cx="891480" cy="228600"/>
          </a:xfrm>
        </p:spPr>
        <p:txBody>
          <a:bodyPr/>
          <a:lstStyle>
            <a:lvl1pPr algn="l">
              <a:defRPr sz="800"/>
            </a:lvl1pPr>
          </a:lstStyle>
          <a:p>
            <a:pPr algn="r"/>
            <a:fld id="{63B55AB7-9883-4FE2-B2D5-137B9AECF5F9}" type="slidenum">
              <a:rPr lang="da-DK" altLang="da-DK"/>
              <a:pPr algn="r"/>
              <a:t>‹nr.›</a:t>
            </a:fld>
            <a:endParaRPr lang="da-DK" altLang="da-DK">
              <a:solidFill>
                <a:schemeClr val="bg1"/>
              </a:solidFill>
            </a:endParaRPr>
          </a:p>
          <a:p>
            <a:endParaRPr lang="da-DK" altLang="da-DK" sz="1400"/>
          </a:p>
        </p:txBody>
      </p:sp>
    </p:spTree>
    <p:extLst>
      <p:ext uri="{BB962C8B-B14F-4D97-AF65-F5344CB8AC3E}">
        <p14:creationId xmlns:p14="http://schemas.microsoft.com/office/powerpoint/2010/main" val="354188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7171" y="620688"/>
            <a:ext cx="8520685" cy="8640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04800" y="1988840"/>
            <a:ext cx="4191000" cy="410716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191000" cy="410716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 algn="r"/>
            <a:fld id="{3037C1C8-7216-4517-A1C9-92BB64E21EE9}" type="slidenum">
              <a:rPr lang="da-DK" altLang="da-DK"/>
              <a:pPr algn="r"/>
              <a:t>‹nr.›</a:t>
            </a:fld>
            <a:endParaRPr lang="da-DK" altLang="da-DK">
              <a:solidFill>
                <a:schemeClr val="bg1"/>
              </a:solidFill>
            </a:endParaRPr>
          </a:p>
          <a:p>
            <a:endParaRPr lang="da-DK" altLang="da-DK" sz="1400"/>
          </a:p>
        </p:txBody>
      </p:sp>
    </p:spTree>
    <p:extLst>
      <p:ext uri="{BB962C8B-B14F-4D97-AF65-F5344CB8AC3E}">
        <p14:creationId xmlns:p14="http://schemas.microsoft.com/office/powerpoint/2010/main" val="357864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8640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23528" y="1772815"/>
            <a:ext cx="4173860" cy="402059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23528" y="2174875"/>
            <a:ext cx="4173860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772815"/>
            <a:ext cx="4175447" cy="402059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175447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 algn="r"/>
            <a:fld id="{610BE0FE-1E11-408F-8E01-1E89C21915A8}" type="slidenum">
              <a:rPr lang="da-DK" altLang="da-DK"/>
              <a:pPr algn="r"/>
              <a:t>‹nr.›</a:t>
            </a:fld>
            <a:endParaRPr lang="da-DK" altLang="da-DK">
              <a:solidFill>
                <a:schemeClr val="bg1"/>
              </a:solidFill>
            </a:endParaRPr>
          </a:p>
          <a:p>
            <a:endParaRPr lang="da-DK" altLang="da-DK" sz="1400"/>
          </a:p>
        </p:txBody>
      </p:sp>
    </p:spTree>
    <p:extLst>
      <p:ext uri="{BB962C8B-B14F-4D97-AF65-F5344CB8AC3E}">
        <p14:creationId xmlns:p14="http://schemas.microsoft.com/office/powerpoint/2010/main" val="140318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 algn="r"/>
            <a:fld id="{8A5E56D5-7AE4-4928-90A8-FDDFC8E31D1A}" type="slidenum">
              <a:rPr lang="da-DK" altLang="da-DK"/>
              <a:pPr algn="r"/>
              <a:t>‹nr.›</a:t>
            </a:fld>
            <a:endParaRPr lang="da-DK" altLang="da-DK">
              <a:solidFill>
                <a:schemeClr val="bg1"/>
              </a:solidFill>
            </a:endParaRPr>
          </a:p>
          <a:p>
            <a:endParaRPr lang="da-DK" altLang="da-DK" sz="1400"/>
          </a:p>
        </p:txBody>
      </p:sp>
    </p:spTree>
    <p:extLst>
      <p:ext uri="{BB962C8B-B14F-4D97-AF65-F5344CB8AC3E}">
        <p14:creationId xmlns:p14="http://schemas.microsoft.com/office/powerpoint/2010/main" val="27127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13456" y="620688"/>
            <a:ext cx="85344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3456" y="1844824"/>
            <a:ext cx="8534400" cy="4251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376" y="6477000"/>
            <a:ext cx="89148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-1219200" y="1143000"/>
            <a:ext cx="1066800" cy="701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da-DK" altLang="da-DK"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Overskrift </a:t>
            </a:r>
            <a:r>
              <a:rPr lang="da-DK" altLang="da-DK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versaler</a:t>
            </a:r>
            <a:endParaRPr lang="en-US" altLang="da-DK" sz="9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Billede 10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16633"/>
            <a:ext cx="1440159" cy="399173"/>
          </a:xfrm>
          <a:prstGeom prst="rect">
            <a:avLst/>
          </a:prstGeom>
        </p:spPr>
      </p:pic>
      <p:pic>
        <p:nvPicPr>
          <p:cNvPr id="12" name="Billede 11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6632"/>
            <a:ext cx="1908175" cy="228600"/>
          </a:xfrm>
          <a:prstGeom prst="rect">
            <a:avLst/>
          </a:prstGeom>
        </p:spPr>
      </p:pic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9468544" y="5823520"/>
            <a:ext cx="1512168" cy="91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da-DK" altLang="da-DK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vil have vist fx ‘side 9 af 20’, så skal du,</a:t>
            </a:r>
            <a:r>
              <a:rPr lang="da-DK" altLang="da-DK" sz="900" baseline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når du er færdig med præsentationen, tilføje ‘af 20’ manuelt. Selve sidenummeret kommer på automatisk.</a:t>
            </a:r>
            <a:endParaRPr lang="en-US" altLang="da-DK" sz="9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Lige forbindelse 16"/>
          <p:cNvCxnSpPr/>
          <p:nvPr/>
        </p:nvCxnSpPr>
        <p:spPr bwMode="auto">
          <a:xfrm>
            <a:off x="292786" y="749840"/>
            <a:ext cx="0" cy="6372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Lige forbindelse 28"/>
          <p:cNvCxnSpPr/>
          <p:nvPr/>
        </p:nvCxnSpPr>
        <p:spPr bwMode="auto">
          <a:xfrm>
            <a:off x="260933" y="749840"/>
            <a:ext cx="0" cy="63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Lige forbindelse 29"/>
          <p:cNvCxnSpPr/>
          <p:nvPr/>
        </p:nvCxnSpPr>
        <p:spPr bwMode="auto">
          <a:xfrm>
            <a:off x="243688" y="749840"/>
            <a:ext cx="0" cy="6372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8" r:id="rId2"/>
    <p:sldLayoutId id="2147483669" r:id="rId3"/>
    <p:sldLayoutId id="2147483665" r:id="rId4"/>
    <p:sldLayoutId id="2147483666" r:id="rId5"/>
    <p:sldLayoutId id="2147483652" r:id="rId6"/>
    <p:sldLayoutId id="2147483654" r:id="rId7"/>
    <p:sldLayoutId id="2147483655" r:id="rId8"/>
    <p:sldLayoutId id="2147483656" r:id="rId9"/>
    <p:sldLayoutId id="2147483663" r:id="rId10"/>
    <p:sldLayoutId id="2147483658" r:id="rId11"/>
    <p:sldLayoutId id="2147483667" r:id="rId12"/>
    <p:sldLayoutId id="2147483662" r:id="rId13"/>
    <p:sldLayoutId id="2147483664" r:id="rId1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5150" indent="-2841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9842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8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4033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6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8224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4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2796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7368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1940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6512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ve.dk/vidensbaseret-praksis-botilbud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Vidensbaseret</a:t>
            </a:r>
            <a:r>
              <a:rPr lang="da-DK" dirty="0" smtClean="0"/>
              <a:t> praksis i botilbud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z="1400" dirty="0" smtClean="0">
                <a:solidFill>
                  <a:srgbClr val="FF0000"/>
                </a:solidFill>
              </a:rPr>
              <a:t>Inspiration til videreudvikling af god praksis</a:t>
            </a:r>
            <a:endParaRPr lang="da-DK" sz="1400" dirty="0">
              <a:solidFill>
                <a:srgbClr val="FF0000"/>
              </a:solidFill>
            </a:endParaRPr>
          </a:p>
        </p:txBody>
      </p:sp>
      <p:sp>
        <p:nvSpPr>
          <p:cNvPr id="5" name="Pladsholder til billede 4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7" name="Billed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40768"/>
            <a:ext cx="4968552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763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REFLEKSIONSSPØRGSMÅL OM RELATIONELT SAMARBEJDE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10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323850" y="1628800"/>
            <a:ext cx="8518525" cy="5229200"/>
          </a:xfrm>
        </p:spPr>
        <p:txBody>
          <a:bodyPr/>
          <a:lstStyle/>
          <a:p>
            <a:r>
              <a:rPr lang="da-DK" dirty="0" smtClean="0"/>
              <a:t>Her er en </a:t>
            </a:r>
            <a:r>
              <a:rPr lang="da-DK" dirty="0"/>
              <a:t>række </a:t>
            </a:r>
            <a:r>
              <a:rPr lang="da-DK" dirty="0" smtClean="0"/>
              <a:t>refleksionsspørgsmål, der fokuserer på, hvorvidt </a:t>
            </a:r>
            <a:r>
              <a:rPr lang="da-DK" dirty="0"/>
              <a:t>jeres daglige organisering kan styrkes yderligere ved bevidst og optimal brug af medarbejdernes </a:t>
            </a:r>
            <a:r>
              <a:rPr lang="da-DK" dirty="0" smtClean="0"/>
              <a:t>kompetencer.</a:t>
            </a:r>
          </a:p>
          <a:p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Danner </a:t>
            </a:r>
            <a:r>
              <a:rPr lang="da-DK" dirty="0"/>
              <a:t>jeres faglige kompetencer eller </a:t>
            </a:r>
            <a:r>
              <a:rPr lang="da-DK" dirty="0" smtClean="0"/>
              <a:t>særlige </a:t>
            </a:r>
            <a:r>
              <a:rPr lang="da-DK" dirty="0"/>
              <a:t>viden baggrund for organiseringen i enheder, teams eller grupper?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Har I indsigt i hinandens faglige kompetencer eller særlige viden/interessenter på et bestemt område?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Bruger I hinandens særlige kompetencer og viden strategiske i det pædagogiske arbejde med borgerne?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Gør I brug af tværfaglige teams, som kan spejle en problemstilling fra flere faglige vinkler</a:t>
            </a:r>
            <a:r>
              <a:rPr lang="da-DK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Oplever I problematikker eller temaer, som med fordel kan belyses eller undersøges nærmere af et nedsat team?</a:t>
            </a:r>
          </a:p>
          <a:p>
            <a:pPr lv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68211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BORGERINDDRAGELSE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11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323850" y="1773238"/>
            <a:ext cx="8518525" cy="4752106"/>
          </a:xfrm>
        </p:spPr>
        <p:txBody>
          <a:bodyPr/>
          <a:lstStyle/>
          <a:p>
            <a:r>
              <a:rPr lang="da-DK" dirty="0"/>
              <a:t>Når det er vigtigt at arbejde med </a:t>
            </a:r>
            <a:r>
              <a:rPr lang="da-DK" dirty="0" smtClean="0"/>
              <a:t>brugerinddragelse</a:t>
            </a:r>
            <a:r>
              <a:rPr lang="da-DK" dirty="0"/>
              <a:t>, skyldes det, at </a:t>
            </a:r>
            <a:r>
              <a:rPr lang="da-DK" b="1" dirty="0"/>
              <a:t>praksis bliver mere </a:t>
            </a:r>
            <a:r>
              <a:rPr lang="da-DK" b="1" dirty="0" smtClean="0"/>
              <a:t>virksom</a:t>
            </a:r>
            <a:r>
              <a:rPr lang="da-DK" dirty="0"/>
              <a:t>, når den tilrettelægges med udgangspunkt i borgernes individuelle ønsker og </a:t>
            </a:r>
            <a:r>
              <a:rPr lang="da-DK" dirty="0" smtClean="0"/>
              <a:t>behov. Også </a:t>
            </a:r>
            <a:r>
              <a:rPr lang="da-DK" dirty="0"/>
              <a:t>involvering af borgerens pårørende kan målrettes den individuelle behandling i forhold til </a:t>
            </a:r>
            <a:r>
              <a:rPr lang="da-DK" dirty="0" smtClean="0"/>
              <a:t>borgeren.</a:t>
            </a:r>
          </a:p>
          <a:p>
            <a:pPr eaLnBrk="0" hangingPunct="0"/>
            <a:endParaRPr lang="da-DK" dirty="0" smtClean="0"/>
          </a:p>
          <a:p>
            <a:pPr eaLnBrk="0" hangingPunct="0"/>
            <a:r>
              <a:rPr lang="da-DK" dirty="0" smtClean="0"/>
              <a:t>Brugerinddragelse </a:t>
            </a:r>
            <a:r>
              <a:rPr lang="da-DK" b="1" dirty="0"/>
              <a:t>øger borgerens bemyndigelse </a:t>
            </a:r>
            <a:r>
              <a:rPr lang="da-DK" dirty="0"/>
              <a:t>i forhold til at handle og give udtryk for egne ønsker og </a:t>
            </a:r>
            <a:r>
              <a:rPr lang="da-DK" dirty="0" smtClean="0"/>
              <a:t>behov. Det </a:t>
            </a:r>
            <a:r>
              <a:rPr lang="da-DK" dirty="0"/>
              <a:t>er derfor vigtigt for kvaliteten af praksis, at I </a:t>
            </a:r>
            <a:r>
              <a:rPr lang="da-DK" dirty="0" smtClean="0"/>
              <a:t>som medarbejdere </a:t>
            </a:r>
            <a:r>
              <a:rPr lang="da-DK" dirty="0"/>
              <a:t>eller ledere møder borgerne med respekt for den enkelte borgers individuelle behov og </a:t>
            </a:r>
            <a:r>
              <a:rPr lang="da-DK" dirty="0" smtClean="0"/>
              <a:t>målsætninger.</a:t>
            </a:r>
            <a:endParaRPr lang="da-DK" dirty="0"/>
          </a:p>
          <a:p>
            <a:endParaRPr lang="da-DK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4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REFLEKSIONSSPØRGSMÅL OM BRUGERINDDRAGELSE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12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Her er </a:t>
            </a:r>
            <a:r>
              <a:rPr lang="da-DK" dirty="0"/>
              <a:t>en række </a:t>
            </a:r>
            <a:r>
              <a:rPr lang="da-DK" dirty="0" smtClean="0"/>
              <a:t>refleksionsspørgsmål</a:t>
            </a:r>
            <a:r>
              <a:rPr lang="da-DK" dirty="0"/>
              <a:t>, som I kan bruge til at fremme og understøtte brugerinddragelse i den daglige praksis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/>
              <a:t>Hvordan arbejder I</a:t>
            </a:r>
            <a:r>
              <a:rPr lang="da-DK" dirty="0" smtClean="0"/>
              <a:t> </a:t>
            </a:r>
            <a:r>
              <a:rPr lang="da-DK" dirty="0"/>
              <a:t>med brugerinddragelse?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Hvordan inddrager I borgernes ønsker og behov i den pædagogiske praksis?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Samarbejder I med pårørende om borgernes mål og socialpædagogiske handleplan?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Hvordan sikre I, at borgerne er tilfredse med den indsats I yder?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Er der hensyn, som I ikke kan imødekomme, hvorfor?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Er der områder, hvor I kan blive bedre til at inddrage borgerne?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0620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PRÆSENTATION AF PROJEKTET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2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323528" y="1484784"/>
            <a:ext cx="8518525" cy="4410075"/>
          </a:xfrm>
        </p:spPr>
        <p:txBody>
          <a:bodyPr/>
          <a:lstStyle/>
          <a:p>
            <a:r>
              <a:rPr lang="da-DK" dirty="0" smtClean="0"/>
              <a:t>Oplægget her er et </a:t>
            </a:r>
            <a:r>
              <a:rPr lang="da-DK" b="1" dirty="0" smtClean="0"/>
              <a:t>supplement til inspirationskataloget </a:t>
            </a:r>
            <a:r>
              <a:rPr lang="da-DK" dirty="0" smtClean="0"/>
              <a:t>‘</a:t>
            </a:r>
            <a:r>
              <a:rPr lang="da-DK" dirty="0" err="1" smtClean="0"/>
              <a:t>Vidensbaserede</a:t>
            </a:r>
            <a:r>
              <a:rPr lang="da-DK" dirty="0" smtClean="0"/>
              <a:t> praksis i botilbud’, der  </a:t>
            </a:r>
            <a:r>
              <a:rPr lang="da-DK" dirty="0"/>
              <a:t>sætter fokus på en række faglige områder, som alle kan fremme en virkningsfuld praksis: </a:t>
            </a:r>
            <a:r>
              <a:rPr lang="da-DK" i="1" dirty="0"/>
              <a:t>Teori og viden, mål og dokumentation, faglig refleksion, relationelt samarbejde og brugerinddragelse</a:t>
            </a:r>
            <a:r>
              <a:rPr lang="da-DK" i="1" dirty="0" smtClean="0"/>
              <a:t>.</a:t>
            </a:r>
            <a:r>
              <a:rPr lang="da-DK" dirty="0" smtClean="0"/>
              <a:t> </a:t>
            </a:r>
          </a:p>
          <a:p>
            <a:endParaRPr lang="da-DK" sz="1500" dirty="0"/>
          </a:p>
          <a:p>
            <a:pPr lvl="0" eaLnBrk="0" hangingPunct="0"/>
            <a:r>
              <a:rPr lang="da-DK" dirty="0" smtClean="0"/>
              <a:t>Oplægget er bygget om de </a:t>
            </a:r>
            <a:r>
              <a:rPr lang="da-DK" b="1" dirty="0" smtClean="0"/>
              <a:t>fem elementer</a:t>
            </a:r>
            <a:r>
              <a:rPr lang="da-DK" dirty="0" smtClean="0"/>
              <a:t>. For hvert element beskriver vi hvorfor, det er vigtigt at arbejde med netop dette indsatsområde, samt præsentere en række </a:t>
            </a:r>
            <a:r>
              <a:rPr lang="da-DK" b="1" dirty="0" smtClean="0"/>
              <a:t>refleksionsspørgsmå</a:t>
            </a:r>
            <a:r>
              <a:rPr lang="da-DK" dirty="0" smtClean="0"/>
              <a:t>l, </a:t>
            </a:r>
            <a:r>
              <a:rPr lang="da-DK" dirty="0"/>
              <a:t>som I kan anvende i arbejdet med at styrke det </a:t>
            </a:r>
            <a:r>
              <a:rPr lang="da-DK" dirty="0" smtClean="0"/>
              <a:t>teoretiske </a:t>
            </a:r>
            <a:r>
              <a:rPr lang="da-DK" dirty="0"/>
              <a:t>grundlag for jeres praksis </a:t>
            </a:r>
            <a:r>
              <a:rPr lang="da-DK" dirty="0" smtClean="0"/>
              <a:t>yderligere. </a:t>
            </a:r>
          </a:p>
          <a:p>
            <a:pPr lvl="0" eaLnBrk="0" hangingPunct="0"/>
            <a:endParaRPr lang="da-DK" sz="1500" dirty="0" smtClean="0"/>
          </a:p>
          <a:p>
            <a:pPr lvl="0" eaLnBrk="0" hangingPunct="0"/>
            <a:r>
              <a:rPr lang="da-DK" dirty="0" smtClean="0"/>
              <a:t>Konkrete eksempler på </a:t>
            </a:r>
            <a:r>
              <a:rPr lang="da-DK" b="1" dirty="0" smtClean="0"/>
              <a:t>hvordan andre har arbejdet med elementerne</a:t>
            </a:r>
            <a:r>
              <a:rPr lang="da-DK" dirty="0" smtClean="0"/>
              <a:t>, kan findes her: </a:t>
            </a:r>
            <a:r>
              <a:rPr lang="da-DK" u="sng" dirty="0">
                <a:hlinkClick r:id="rId2"/>
              </a:rPr>
              <a:t>https://vive.dk/vidensbaseret-praksis-botilbud/</a:t>
            </a:r>
            <a:endParaRPr lang="da-DK" dirty="0" smtClean="0"/>
          </a:p>
          <a:p>
            <a:pPr lvl="0" eaLnBrk="0" hangingPunct="0"/>
            <a:endParaRPr lang="da-DK" sz="1500" dirty="0"/>
          </a:p>
          <a:p>
            <a:r>
              <a:rPr lang="da-DK" dirty="0" smtClean="0"/>
              <a:t>Rigtig god fornøjelse!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53553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TEORI OG VIDEN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3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323850" y="1628800"/>
            <a:ext cx="8518525" cy="4824536"/>
          </a:xfrm>
        </p:spPr>
        <p:txBody>
          <a:bodyPr/>
          <a:lstStyle/>
          <a:p>
            <a:r>
              <a:rPr lang="da-DK" dirty="0"/>
              <a:t>Blandt </a:t>
            </a:r>
            <a:r>
              <a:rPr lang="da-DK" dirty="0" smtClean="0"/>
              <a:t>teoretikere </a:t>
            </a:r>
            <a:r>
              <a:rPr lang="da-DK" dirty="0"/>
              <a:t>og forskere er </a:t>
            </a:r>
            <a:r>
              <a:rPr lang="da-DK" dirty="0" smtClean="0"/>
              <a:t>der </a:t>
            </a:r>
            <a:r>
              <a:rPr lang="da-DK" dirty="0"/>
              <a:t>bred </a:t>
            </a:r>
            <a:r>
              <a:rPr lang="da-DK" dirty="0" smtClean="0"/>
              <a:t>enighed </a:t>
            </a:r>
            <a:r>
              <a:rPr lang="da-DK" dirty="0"/>
              <a:t>om, at systematisk inddragelse af </a:t>
            </a:r>
            <a:r>
              <a:rPr lang="da-DK" dirty="0" smtClean="0"/>
              <a:t>aktuelt </a:t>
            </a:r>
            <a:r>
              <a:rPr lang="da-DK" dirty="0"/>
              <a:t>bedste viden, om hvad der virker i forhold til en specifik målgruppe, er en afgørende </a:t>
            </a:r>
            <a:r>
              <a:rPr lang="da-DK" dirty="0" smtClean="0"/>
              <a:t>forudsætning </a:t>
            </a:r>
            <a:r>
              <a:rPr lang="da-DK" dirty="0"/>
              <a:t>for </a:t>
            </a:r>
            <a:r>
              <a:rPr lang="da-DK" b="1" dirty="0"/>
              <a:t>at sikre bedre kvalitet og udvikling af </a:t>
            </a:r>
            <a:r>
              <a:rPr lang="da-DK" b="1" dirty="0" smtClean="0"/>
              <a:t>praksis</a:t>
            </a:r>
            <a:r>
              <a:rPr lang="da-DK" dirty="0" smtClean="0"/>
              <a:t>. </a:t>
            </a:r>
          </a:p>
          <a:p>
            <a:endParaRPr lang="da-DK" dirty="0" smtClean="0"/>
          </a:p>
          <a:p>
            <a:r>
              <a:rPr lang="da-DK" dirty="0" smtClean="0"/>
              <a:t>Teoretisk  </a:t>
            </a:r>
            <a:r>
              <a:rPr lang="da-DK" dirty="0"/>
              <a:t>og  forskningsbaseret viden kan nemlig styrke </a:t>
            </a:r>
            <a:r>
              <a:rPr lang="da-DK" dirty="0" err="1"/>
              <a:t>vidensgrundlaget</a:t>
            </a:r>
            <a:r>
              <a:rPr lang="da-DK" dirty="0"/>
              <a:t> for praksis og på den måde give en </a:t>
            </a:r>
            <a:r>
              <a:rPr lang="da-DK" b="1" dirty="0"/>
              <a:t>større indsigt og forståelse</a:t>
            </a:r>
            <a:r>
              <a:rPr lang="da-DK" dirty="0"/>
              <a:t> for, hvorfor praksis forventes at virke i forhold til </a:t>
            </a:r>
            <a:r>
              <a:rPr lang="da-DK" dirty="0" smtClean="0"/>
              <a:t>målgruppen.</a:t>
            </a:r>
          </a:p>
          <a:p>
            <a:endParaRPr lang="da-DK" dirty="0"/>
          </a:p>
          <a:p>
            <a:r>
              <a:rPr lang="da-DK" dirty="0" smtClean="0"/>
              <a:t>Viden </a:t>
            </a:r>
            <a:r>
              <a:rPr lang="da-DK" dirty="0"/>
              <a:t>fra teori og forskning kan på den måde </a:t>
            </a:r>
            <a:r>
              <a:rPr lang="da-DK" b="1" dirty="0"/>
              <a:t>understøtte daglige beslutninger</a:t>
            </a:r>
            <a:r>
              <a:rPr lang="da-DK" dirty="0"/>
              <a:t> og nedsætte risikoen for ineffektiv, uhensigtsmæssig og potentiel </a:t>
            </a:r>
            <a:r>
              <a:rPr lang="da-DK" dirty="0" smtClean="0"/>
              <a:t>skadelig </a:t>
            </a:r>
            <a:r>
              <a:rPr lang="da-DK" dirty="0"/>
              <a:t>praksis, hvis I som medarbejdere og som ledelse er beviste om, hvorfor I handler, som I gør.</a:t>
            </a:r>
          </a:p>
        </p:txBody>
      </p:sp>
    </p:spTree>
    <p:extLst>
      <p:ext uri="{BB962C8B-B14F-4D97-AF65-F5344CB8AC3E}">
        <p14:creationId xmlns:p14="http://schemas.microsoft.com/office/powerpoint/2010/main" val="209301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REFLEKSIONSSPØRGSMÅL OM TEORI OG </a:t>
            </a:r>
            <a:r>
              <a:rPr lang="da-DK" dirty="0" smtClean="0"/>
              <a:t>VIDEN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4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323850" y="1773238"/>
            <a:ext cx="8518525" cy="4680098"/>
          </a:xfrm>
        </p:spPr>
        <p:txBody>
          <a:bodyPr/>
          <a:lstStyle/>
          <a:p>
            <a:pPr lvl="0"/>
            <a:r>
              <a:rPr lang="da-DK" dirty="0" smtClean="0"/>
              <a:t>Her er en række refleksionsspørgsmål, som I </a:t>
            </a:r>
            <a:r>
              <a:rPr lang="da-DK" dirty="0"/>
              <a:t>kan tage op på et personale- eller teammøde </a:t>
            </a:r>
            <a:r>
              <a:rPr lang="da-DK" dirty="0" smtClean="0"/>
              <a:t>og </a:t>
            </a:r>
            <a:r>
              <a:rPr lang="da-DK" dirty="0"/>
              <a:t>drøfte muligheden for at inddrage teori og forskning i jeres daglige </a:t>
            </a:r>
            <a:r>
              <a:rPr lang="da-DK" dirty="0" smtClean="0"/>
              <a:t>praksis.</a:t>
            </a:r>
          </a:p>
          <a:p>
            <a:pPr lvl="0"/>
            <a:endParaRPr lang="da-DK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 smtClean="0"/>
              <a:t>Bygger </a:t>
            </a:r>
            <a:r>
              <a:rPr lang="da-DK" dirty="0"/>
              <a:t>jeres praksis på teori om målgruppen?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Har I bestemte arbejdsgange for, hvordan I opsøger ny viden?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Fungerer den teori eller de metoder I </a:t>
            </a:r>
            <a:r>
              <a:rPr lang="da-DK" dirty="0" smtClean="0"/>
              <a:t>benytter </a:t>
            </a:r>
            <a:r>
              <a:rPr lang="da-DK" dirty="0"/>
              <a:t>som rettesnor for jeres socialfaglige </a:t>
            </a:r>
            <a:r>
              <a:rPr lang="da-DK" dirty="0" smtClean="0"/>
              <a:t>praksis</a:t>
            </a:r>
            <a:r>
              <a:rPr lang="da-DK" dirty="0"/>
              <a:t>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Er der teori eller forskning som understøtter, at jeres praksis har en virkning i forhold til målgruppen?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Har I procedurer for, hvordan nyt personale sættes ind i det teoretiske eller videnskabelige grundlag for praksis?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151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MÅL OG DOKUMENTATION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5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323850" y="1628800"/>
            <a:ext cx="8518525" cy="4968552"/>
          </a:xfrm>
        </p:spPr>
        <p:txBody>
          <a:bodyPr/>
          <a:lstStyle/>
          <a:p>
            <a:r>
              <a:rPr lang="da-DK" dirty="0"/>
              <a:t>D</a:t>
            </a:r>
            <a:r>
              <a:rPr lang="da-DK" dirty="0" smtClean="0"/>
              <a:t>et </a:t>
            </a:r>
            <a:r>
              <a:rPr lang="da-DK" dirty="0"/>
              <a:t>er vigtigt at opstille mål og evaluere dem, </a:t>
            </a:r>
            <a:r>
              <a:rPr lang="da-DK" dirty="0" smtClean="0"/>
              <a:t>fordi </a:t>
            </a:r>
            <a:r>
              <a:rPr lang="da-DK" dirty="0"/>
              <a:t>formulering af mål og løbende </a:t>
            </a:r>
            <a:r>
              <a:rPr lang="da-DK" dirty="0" smtClean="0"/>
              <a:t>opfølgning </a:t>
            </a:r>
            <a:r>
              <a:rPr lang="da-DK" dirty="0"/>
              <a:t>på individuelle målsætninger er </a:t>
            </a:r>
            <a:r>
              <a:rPr lang="da-DK" b="1" dirty="0"/>
              <a:t>afgørende for kvaliteten i praksis.</a:t>
            </a:r>
            <a:r>
              <a:rPr lang="da-DK" dirty="0"/>
              <a:t> </a:t>
            </a:r>
            <a:r>
              <a:rPr lang="da-DK" dirty="0" smtClean="0"/>
              <a:t>Derfor skal de </a:t>
            </a:r>
            <a:r>
              <a:rPr lang="da-DK" dirty="0"/>
              <a:t>mål, der opstilles for </a:t>
            </a:r>
            <a:r>
              <a:rPr lang="da-DK" dirty="0" smtClean="0"/>
              <a:t>borgerne </a:t>
            </a:r>
            <a:r>
              <a:rPr lang="da-DK" dirty="0"/>
              <a:t>have en form, som gør dem </a:t>
            </a:r>
            <a:r>
              <a:rPr lang="da-DK" dirty="0" smtClean="0"/>
              <a:t>tilstrækkeligt </a:t>
            </a:r>
            <a:r>
              <a:rPr lang="da-DK" dirty="0"/>
              <a:t>borgerrettede, konkrete og målbare til, at der kan følges op på </a:t>
            </a:r>
            <a:r>
              <a:rPr lang="da-DK" dirty="0" smtClean="0"/>
              <a:t>dem. Målene skal naturligvis </a:t>
            </a:r>
            <a:r>
              <a:rPr lang="da-DK" dirty="0"/>
              <a:t>afstemmes i forhold til </a:t>
            </a:r>
            <a:r>
              <a:rPr lang="da-DK" dirty="0" smtClean="0"/>
              <a:t>den </a:t>
            </a:r>
            <a:r>
              <a:rPr lang="da-DK" dirty="0"/>
              <a:t>enkelte borgers situation og formåen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r>
              <a:rPr lang="da-DK" dirty="0" smtClean="0"/>
              <a:t>Når de </a:t>
            </a:r>
            <a:r>
              <a:rPr lang="da-DK" dirty="0"/>
              <a:t>mål som opstilles for borgerne er tydelige, skabes der synlighed, </a:t>
            </a:r>
            <a:r>
              <a:rPr lang="da-DK" b="1" dirty="0"/>
              <a:t>systematik og konsensus </a:t>
            </a:r>
            <a:r>
              <a:rPr lang="da-DK" b="1" dirty="0" smtClean="0"/>
              <a:t>om</a:t>
            </a:r>
            <a:r>
              <a:rPr lang="da-DK" b="1" dirty="0"/>
              <a:t>, hvad der arbejdes </a:t>
            </a:r>
            <a:r>
              <a:rPr lang="da-DK" b="1" dirty="0" smtClean="0"/>
              <a:t>henimod</a:t>
            </a:r>
            <a:r>
              <a:rPr lang="da-DK" dirty="0" smtClean="0"/>
              <a:t>, hvilket </a:t>
            </a:r>
            <a:r>
              <a:rPr lang="da-DK" dirty="0"/>
              <a:t>øger den gensidige forpligtigelse mellem jer og </a:t>
            </a:r>
            <a:r>
              <a:rPr lang="da-DK" dirty="0" smtClean="0"/>
              <a:t>borgerne. </a:t>
            </a:r>
          </a:p>
          <a:p>
            <a:endParaRPr lang="da-DK" dirty="0" smtClean="0"/>
          </a:p>
          <a:p>
            <a:r>
              <a:rPr lang="da-DK" dirty="0" smtClean="0"/>
              <a:t>Den løbende dokumentation og evaluering giver jer både </a:t>
            </a:r>
            <a:r>
              <a:rPr lang="da-DK" b="1" dirty="0" smtClean="0"/>
              <a:t>mulighed </a:t>
            </a:r>
            <a:r>
              <a:rPr lang="da-DK" b="1" dirty="0"/>
              <a:t>for at </a:t>
            </a:r>
            <a:r>
              <a:rPr lang="da-DK" b="1" dirty="0" smtClean="0"/>
              <a:t>tilpasse </a:t>
            </a:r>
            <a:r>
              <a:rPr lang="da-DK" b="1" dirty="0"/>
              <a:t>praksis</a:t>
            </a:r>
            <a:r>
              <a:rPr lang="da-DK" dirty="0"/>
              <a:t>, hvis indsatsen viser sig ikke at </a:t>
            </a:r>
            <a:r>
              <a:rPr lang="da-DK" dirty="0" smtClean="0"/>
              <a:t>virke eller bidrage positivt til borgerens udvikling, da denne bliver tydeligere.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87377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REFLEKSIONSSPØRGSMÅL OM MÅL OG DOKUMENTATION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6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323850" y="1773238"/>
            <a:ext cx="8518525" cy="4680098"/>
          </a:xfrm>
        </p:spPr>
        <p:txBody>
          <a:bodyPr/>
          <a:lstStyle/>
          <a:p>
            <a:pPr lvl="0"/>
            <a:r>
              <a:rPr lang="da-DK" dirty="0" smtClean="0"/>
              <a:t>Her er en række refleksionsspørgsmål</a:t>
            </a:r>
            <a:r>
              <a:rPr lang="da-DK" dirty="0"/>
              <a:t>, som I kan drøfte i </a:t>
            </a:r>
            <a:r>
              <a:rPr lang="da-DK" dirty="0" smtClean="0"/>
              <a:t>personalegruppen </a:t>
            </a:r>
            <a:r>
              <a:rPr lang="da-DK" dirty="0"/>
              <a:t>i forbindelse med formulering af </a:t>
            </a:r>
            <a:r>
              <a:rPr lang="da-DK" dirty="0" smtClean="0"/>
              <a:t>borgerrettede </a:t>
            </a:r>
            <a:r>
              <a:rPr lang="da-DK" dirty="0"/>
              <a:t>mål og i arbejdet med at dokumentere og evaluere et konkret borgerforløb.</a:t>
            </a:r>
            <a:endParaRPr lang="da-DK" dirty="0" smtClean="0"/>
          </a:p>
          <a:p>
            <a:pPr lvl="0"/>
            <a:endParaRPr lang="da-DK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 smtClean="0"/>
              <a:t>Har </a:t>
            </a:r>
            <a:r>
              <a:rPr lang="da-DK" dirty="0"/>
              <a:t>alle (borgeren, den fagprofessionelle evt. borgerens pårørende eller myndighedssags- behandler) forstået og accepteret målene for den enkelte borger?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Er der afsat en tidsramme for hvornår målet/ målene skal være indfriet?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Har I opstillet succeskriterier for hvornår målet/målene er indfriet?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Har I gjort jer overvejelse om, hvad I vil dokumentere og hvordan?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Har I foretaget en vurdering af borgerens udgangssituation, så I kan dokumentere udviklingen?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319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FAGLIG REFLEKSION 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7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Det er vigtigt at faglig </a:t>
            </a:r>
            <a:r>
              <a:rPr lang="da-DK" dirty="0"/>
              <a:t>refleksion </a:t>
            </a:r>
            <a:r>
              <a:rPr lang="da-DK" dirty="0" smtClean="0"/>
              <a:t>er en integreret </a:t>
            </a:r>
            <a:r>
              <a:rPr lang="da-DK" dirty="0"/>
              <a:t>del af praksis, </a:t>
            </a:r>
            <a:r>
              <a:rPr lang="da-DK" dirty="0" smtClean="0"/>
              <a:t>da systematisk </a:t>
            </a:r>
            <a:r>
              <a:rPr lang="da-DK" dirty="0"/>
              <a:t>refleksion over egen praksis </a:t>
            </a:r>
            <a:r>
              <a:rPr lang="da-DK" b="1" dirty="0"/>
              <a:t>fremmer en høj faglighed og kvalitet i praksis. </a:t>
            </a:r>
            <a:endParaRPr lang="da-DK" b="1" dirty="0" smtClean="0"/>
          </a:p>
          <a:p>
            <a:endParaRPr lang="da-DK" dirty="0" smtClean="0"/>
          </a:p>
          <a:p>
            <a:r>
              <a:rPr lang="da-DK" dirty="0" smtClean="0"/>
              <a:t>Når </a:t>
            </a:r>
            <a:r>
              <a:rPr lang="da-DK" dirty="0"/>
              <a:t>I begrunder og forklarer jeres handlinger og valg overfor hinanden, </a:t>
            </a:r>
            <a:r>
              <a:rPr lang="da-DK" b="1" dirty="0"/>
              <a:t>skaber det et fælles professionelt afsæt </a:t>
            </a:r>
            <a:r>
              <a:rPr lang="da-DK" dirty="0"/>
              <a:t>for konkrete </a:t>
            </a:r>
            <a:r>
              <a:rPr lang="da-DK" dirty="0" smtClean="0"/>
              <a:t>handlinger, der </a:t>
            </a:r>
            <a:r>
              <a:rPr lang="da-DK" dirty="0"/>
              <a:t>udfordrer </a:t>
            </a:r>
            <a:r>
              <a:rPr lang="da-DK" dirty="0" err="1"/>
              <a:t>forudindtagethed</a:t>
            </a:r>
            <a:r>
              <a:rPr lang="da-DK" dirty="0"/>
              <a:t> og </a:t>
            </a:r>
            <a:r>
              <a:rPr lang="da-DK" dirty="0" smtClean="0"/>
              <a:t>fordomme.</a:t>
            </a:r>
          </a:p>
          <a:p>
            <a:endParaRPr lang="da-DK" dirty="0" smtClean="0"/>
          </a:p>
          <a:p>
            <a:r>
              <a:rPr lang="da-DK" dirty="0" smtClean="0"/>
              <a:t>Faglig </a:t>
            </a:r>
            <a:r>
              <a:rPr lang="da-DK" b="1" dirty="0"/>
              <a:t>refleksion fremmer på den måde en selvbevidsthed</a:t>
            </a:r>
            <a:r>
              <a:rPr lang="da-DK" dirty="0"/>
              <a:t> og en kultur, hvor I aktivt får tænkt og taget stilling til egne handlinger i </a:t>
            </a:r>
            <a:r>
              <a:rPr lang="da-DK" dirty="0" smtClean="0"/>
              <a:t>forhold </a:t>
            </a:r>
            <a:r>
              <a:rPr lang="da-DK" dirty="0"/>
              <a:t>til </a:t>
            </a:r>
            <a:r>
              <a:rPr lang="da-DK" dirty="0" smtClean="0"/>
              <a:t>målgruppen, hvilket </a:t>
            </a:r>
            <a:r>
              <a:rPr lang="da-DK" dirty="0"/>
              <a:t>sætter jer i stand til, at yde en mere kvalificeret indsats i </a:t>
            </a:r>
            <a:r>
              <a:rPr lang="da-DK" dirty="0" smtClean="0"/>
              <a:t>forhold </a:t>
            </a:r>
            <a:r>
              <a:rPr lang="da-DK" dirty="0"/>
              <a:t>til </a:t>
            </a:r>
            <a:r>
              <a:rPr lang="da-DK" dirty="0" smtClean="0"/>
              <a:t>borgeren.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0341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REFLEKSIONSSPØRGSMÅL OM FAGLIG REFLEKSION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8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323850" y="1773238"/>
            <a:ext cx="8518525" cy="4968130"/>
          </a:xfrm>
        </p:spPr>
        <p:txBody>
          <a:bodyPr/>
          <a:lstStyle/>
          <a:p>
            <a:r>
              <a:rPr lang="da-DK" dirty="0" smtClean="0"/>
              <a:t>Her er en </a:t>
            </a:r>
            <a:r>
              <a:rPr lang="da-DK" dirty="0"/>
              <a:t>række </a:t>
            </a:r>
            <a:r>
              <a:rPr lang="da-DK" dirty="0" smtClean="0"/>
              <a:t>refleksionsspørgsmål</a:t>
            </a:r>
            <a:r>
              <a:rPr lang="da-DK" dirty="0"/>
              <a:t>, som I kan drøfte på </a:t>
            </a:r>
            <a:r>
              <a:rPr lang="da-DK" dirty="0" smtClean="0"/>
              <a:t>personalemøder </a:t>
            </a:r>
            <a:r>
              <a:rPr lang="da-DK" dirty="0"/>
              <a:t>eller teammøder med henblik på at fremme og understøtte den faglige refleksion i jeres botilbud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Hvordan foregår den faglige sparring?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Er der opstillet rammer eller aftaler for, hvornår I som fagprofessionelle har mulighed for, at vende den socialfaglige praksis (i forhold til en specifik borger)?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Understøtter organisationen den kollegiale sparring?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Foregår den faglige sparring i en tillidsbaseret ånd?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Hvilket udbytte oplever I af den faglige sparring?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dirty="0"/>
              <a:t>Benytter I gruppesparring og parvis hos jer?</a:t>
            </a:r>
          </a:p>
          <a:p>
            <a:pPr marL="623887" lvl="1" indent="-342900">
              <a:buFont typeface="Wingdings" panose="05000000000000000000" pitchFamily="2" charset="2"/>
              <a:buChar char="Ø"/>
            </a:pPr>
            <a:r>
              <a:rPr lang="da-DK" dirty="0"/>
              <a:t>Hvornår og hvorfor?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3183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RALATIONELT SAMARBEJDE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9</a:t>
            </a:fld>
            <a:endParaRPr lang="da-DK" alt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251520" y="1772816"/>
            <a:ext cx="8518525" cy="4410075"/>
          </a:xfrm>
        </p:spPr>
        <p:txBody>
          <a:bodyPr/>
          <a:lstStyle/>
          <a:p>
            <a:r>
              <a:rPr lang="da-DK" dirty="0"/>
              <a:t>På tværs af fagprofessioner er der en udbredt anerkendelse af, at tværprofessionelt </a:t>
            </a:r>
            <a:r>
              <a:rPr lang="da-DK" dirty="0" smtClean="0"/>
              <a:t>samarbejde </a:t>
            </a:r>
            <a:r>
              <a:rPr lang="da-DK" dirty="0"/>
              <a:t>er vigtigt i det sociale arbejde, hvor mål- gruppens behov og problemstillinger ofte har mange facetter og dermed kræver en </a:t>
            </a:r>
            <a:r>
              <a:rPr lang="da-DK" dirty="0" smtClean="0"/>
              <a:t>specialiseret </a:t>
            </a:r>
            <a:r>
              <a:rPr lang="da-DK" dirty="0"/>
              <a:t>og målrettet </a:t>
            </a:r>
            <a:r>
              <a:rPr lang="da-DK" dirty="0" smtClean="0"/>
              <a:t>løsning.</a:t>
            </a:r>
          </a:p>
          <a:p>
            <a:endParaRPr lang="da-DK" dirty="0"/>
          </a:p>
          <a:p>
            <a:r>
              <a:rPr lang="da-DK" dirty="0" smtClean="0"/>
              <a:t>Når </a:t>
            </a:r>
            <a:r>
              <a:rPr lang="da-DK" dirty="0"/>
              <a:t>I som </a:t>
            </a:r>
            <a:r>
              <a:rPr lang="da-DK" dirty="0" smtClean="0"/>
              <a:t>kollegaer </a:t>
            </a:r>
            <a:r>
              <a:rPr lang="da-DK" b="1" dirty="0"/>
              <a:t>udviser gensidig respekt </a:t>
            </a:r>
            <a:r>
              <a:rPr lang="da-DK" dirty="0"/>
              <a:t>og integrerer hinandens kompetencer og færdigheder, </a:t>
            </a:r>
            <a:r>
              <a:rPr lang="da-DK" dirty="0" smtClean="0"/>
              <a:t>skabes </a:t>
            </a:r>
            <a:r>
              <a:rPr lang="da-DK" dirty="0"/>
              <a:t>en synergieffekt til gavn for borgerne. Med jeres forskellige fagligheder og kompetencer kan I netop spejle borgernes problemstillinger fra flere sider, hvilket er med til at </a:t>
            </a:r>
            <a:r>
              <a:rPr lang="da-DK" b="1" dirty="0"/>
              <a:t>skabe et mere kvalificeret og sammenhængende forløb </a:t>
            </a:r>
            <a:r>
              <a:rPr lang="da-DK" dirty="0"/>
              <a:t>for </a:t>
            </a:r>
            <a:r>
              <a:rPr lang="da-DK" dirty="0" smtClean="0"/>
              <a:t>borgerene.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22871973"/>
      </p:ext>
    </p:extLst>
  </p:cSld>
  <p:clrMapOvr>
    <a:masterClrMapping/>
  </p:clrMapOvr>
</p:sld>
</file>

<file path=ppt/theme/theme1.xml><?xml version="1.0" encoding="utf-8"?>
<a:theme xmlns:a="http://schemas.openxmlformats.org/drawingml/2006/main" name="VIVE powerpoint skabelon">
  <a:themeElements>
    <a:clrScheme name="VIVE farver">
      <a:dk1>
        <a:srgbClr val="666666"/>
      </a:dk1>
      <a:lt1>
        <a:srgbClr val="FFFFFF"/>
      </a:lt1>
      <a:dk2>
        <a:srgbClr val="F94B3A"/>
      </a:dk2>
      <a:lt2>
        <a:srgbClr val="F1F1F1"/>
      </a:lt2>
      <a:accent1>
        <a:srgbClr val="F94B3A"/>
      </a:accent1>
      <a:accent2>
        <a:srgbClr val="00AEB9"/>
      </a:accent2>
      <a:accent3>
        <a:srgbClr val="0076CE"/>
      </a:accent3>
      <a:accent4>
        <a:srgbClr val="C1D4E3"/>
      </a:accent4>
      <a:accent5>
        <a:srgbClr val="0A5E60"/>
      </a:accent5>
      <a:accent6>
        <a:srgbClr val="BADDE1"/>
      </a:accent6>
      <a:hlink>
        <a:srgbClr val="0076CE"/>
      </a:hlink>
      <a:folHlink>
        <a:srgbClr val="F94B3A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666666"/>
        </a:dk1>
        <a:lt1>
          <a:srgbClr val="FFFFFF"/>
        </a:lt1>
        <a:dk2>
          <a:srgbClr val="FF3300"/>
        </a:dk2>
        <a:lt2>
          <a:srgbClr val="999999"/>
        </a:lt2>
        <a:accent1>
          <a:srgbClr val="FF3300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FFADAA"/>
        </a:accent5>
        <a:accent6>
          <a:srgbClr val="99999A"/>
        </a:accent6>
        <a:hlink>
          <a:srgbClr val="666666"/>
        </a:hlink>
        <a:folHlink>
          <a:srgbClr val="7397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666666"/>
        </a:dk1>
        <a:lt1>
          <a:srgbClr val="FFFFFF"/>
        </a:lt1>
        <a:dk2>
          <a:srgbClr val="0099FF"/>
        </a:dk2>
        <a:lt2>
          <a:srgbClr val="999999"/>
        </a:lt2>
        <a:accent1>
          <a:srgbClr val="0099FF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AACAFF"/>
        </a:accent5>
        <a:accent6>
          <a:srgbClr val="99999A"/>
        </a:accent6>
        <a:hlink>
          <a:srgbClr val="666666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666666"/>
        </a:dk1>
        <a:lt1>
          <a:srgbClr val="FFFFFF"/>
        </a:lt1>
        <a:dk2>
          <a:srgbClr val="73973D"/>
        </a:dk2>
        <a:lt2>
          <a:srgbClr val="999999"/>
        </a:lt2>
        <a:accent1>
          <a:srgbClr val="73973D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BCC9AF"/>
        </a:accent5>
        <a:accent6>
          <a:srgbClr val="99999A"/>
        </a:accent6>
        <a:hlink>
          <a:srgbClr val="666666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VIVE farver">
      <a:dk1>
        <a:srgbClr val="666666"/>
      </a:dk1>
      <a:lt1>
        <a:srgbClr val="FFFFFF"/>
      </a:lt1>
      <a:dk2>
        <a:srgbClr val="F94B3A"/>
      </a:dk2>
      <a:lt2>
        <a:srgbClr val="F1F1F1"/>
      </a:lt2>
      <a:accent1>
        <a:srgbClr val="F94B3A"/>
      </a:accent1>
      <a:accent2>
        <a:srgbClr val="00AEB9"/>
      </a:accent2>
      <a:accent3>
        <a:srgbClr val="0076CE"/>
      </a:accent3>
      <a:accent4>
        <a:srgbClr val="C1D4E3"/>
      </a:accent4>
      <a:accent5>
        <a:srgbClr val="0A5E60"/>
      </a:accent5>
      <a:accent6>
        <a:srgbClr val="BADDE1"/>
      </a:accent6>
      <a:hlink>
        <a:srgbClr val="0076CE"/>
      </a:hlink>
      <a:folHlink>
        <a:srgbClr val="F94B3A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VIVE farver">
      <a:dk1>
        <a:srgbClr val="666666"/>
      </a:dk1>
      <a:lt1>
        <a:srgbClr val="FFFFFF"/>
      </a:lt1>
      <a:dk2>
        <a:srgbClr val="F94B3A"/>
      </a:dk2>
      <a:lt2>
        <a:srgbClr val="F1F1F1"/>
      </a:lt2>
      <a:accent1>
        <a:srgbClr val="F94B3A"/>
      </a:accent1>
      <a:accent2>
        <a:srgbClr val="00AEB9"/>
      </a:accent2>
      <a:accent3>
        <a:srgbClr val="0076CE"/>
      </a:accent3>
      <a:accent4>
        <a:srgbClr val="C1D4E3"/>
      </a:accent4>
      <a:accent5>
        <a:srgbClr val="0A5E60"/>
      </a:accent5>
      <a:accent6>
        <a:srgbClr val="BADDE1"/>
      </a:accent6>
      <a:hlink>
        <a:srgbClr val="0076CE"/>
      </a:hlink>
      <a:folHlink>
        <a:srgbClr val="F94B3A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VIVE powerpoint skabelon</Template>
  <TotalTime>356</TotalTime>
  <Words>1225</Words>
  <Application>Microsoft Office PowerPoint</Application>
  <PresentationFormat>Skærmshow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VIVE powerpoint skabelon</vt:lpstr>
      <vt:lpstr>Vidensbaseret praksis i botilbud</vt:lpstr>
      <vt:lpstr>PRÆSENTATION AF PROJEKTET</vt:lpstr>
      <vt:lpstr>TEORI OG VIDEN</vt:lpstr>
      <vt:lpstr>REFLEKSIONSSPØRGSMÅL OM TEORI OG VIDEN </vt:lpstr>
      <vt:lpstr>MÅL OG DOKUMENTATION</vt:lpstr>
      <vt:lpstr>REFLEKSIONSSPØRGSMÅL OM MÅL OG DOKUMENTATION </vt:lpstr>
      <vt:lpstr>FAGLIG REFLEKSION </vt:lpstr>
      <vt:lpstr>REFLEKSIONSSPØRGSMÅL OM FAGLIG REFLEKSION </vt:lpstr>
      <vt:lpstr>RALATIONELT SAMARBEJDE</vt:lpstr>
      <vt:lpstr>REFLEKSIONSSPØRGSMÅL OM RELATIONELT SAMARBEJDE </vt:lpstr>
      <vt:lpstr>BORGERINDDRAGELSE</vt:lpstr>
      <vt:lpstr>REFLEKSIONSSPØRGSMÅL OM BRUGERINDDRAGELSE</vt:lpstr>
    </vt:vector>
  </TitlesOfParts>
  <Company>SFI - Det Nationale Forskningscenter for Velfærd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Helle Hansen</dc:creator>
  <cp:lastModifiedBy>Didde Cramer Jensen</cp:lastModifiedBy>
  <cp:revision>13</cp:revision>
  <cp:lastPrinted>2008-01-15T11:01:40Z</cp:lastPrinted>
  <dcterms:created xsi:type="dcterms:W3CDTF">2017-11-27T09:07:51Z</dcterms:created>
  <dcterms:modified xsi:type="dcterms:W3CDTF">2017-11-27T15:38:27Z</dcterms:modified>
</cp:coreProperties>
</file>