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9" r:id="rId2"/>
    <p:sldId id="257" r:id="rId3"/>
    <p:sldId id="267" r:id="rId4"/>
    <p:sldId id="268" r:id="rId5"/>
    <p:sldId id="316" r:id="rId6"/>
    <p:sldId id="338" r:id="rId7"/>
    <p:sldId id="266" r:id="rId8"/>
    <p:sldId id="330" r:id="rId9"/>
    <p:sldId id="262" r:id="rId10"/>
    <p:sldId id="274" r:id="rId11"/>
    <p:sldId id="314" r:id="rId12"/>
    <p:sldId id="341" r:id="rId13"/>
    <p:sldId id="342" r:id="rId14"/>
    <p:sldId id="343" r:id="rId15"/>
    <p:sldId id="296" r:id="rId16"/>
    <p:sldId id="297" r:id="rId17"/>
    <p:sldId id="336" r:id="rId18"/>
    <p:sldId id="264" r:id="rId19"/>
    <p:sldId id="335" r:id="rId20"/>
    <p:sldId id="272" r:id="rId21"/>
    <p:sldId id="273" r:id="rId22"/>
    <p:sldId id="345" r:id="rId23"/>
    <p:sldId id="333" r:id="rId24"/>
    <p:sldId id="340" r:id="rId25"/>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Lei Sparre" initials="SLS" lastIdx="2" clrIdx="0">
    <p:extLst>
      <p:ext uri="{19B8F6BF-5375-455C-9EA6-DF929625EA0E}">
        <p15:presenceInfo xmlns:p15="http://schemas.microsoft.com/office/powerpoint/2012/main" userId="S::au125946@uni.au.dk::2bbe2396-adb3-45a1-812b-5f95f74d0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2663" autoAdjust="0"/>
  </p:normalViewPr>
  <p:slideViewPr>
    <p:cSldViewPr snapToGrid="0">
      <p:cViewPr varScale="1">
        <p:scale>
          <a:sx n="95" d="100"/>
          <a:sy n="95" d="100"/>
        </p:scale>
        <p:origin x="11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Lei Sparre" userId="2bbe2396-adb3-45a1-812b-5f95f74d0d97" providerId="ADAL" clId="{D1A4BAC8-A16A-4747-88E3-153D280EC157}"/>
    <pc:docChg chg="custSel modSld">
      <pc:chgData name="Sara Lei Sparre" userId="2bbe2396-adb3-45a1-812b-5f95f74d0d97" providerId="ADAL" clId="{D1A4BAC8-A16A-4747-88E3-153D280EC157}" dt="2021-12-01T13:18:12.978" v="17" actId="20577"/>
      <pc:docMkLst>
        <pc:docMk/>
      </pc:docMkLst>
      <pc:sldChg chg="modSp mod">
        <pc:chgData name="Sara Lei Sparre" userId="2bbe2396-adb3-45a1-812b-5f95f74d0d97" providerId="ADAL" clId="{D1A4BAC8-A16A-4747-88E3-153D280EC157}" dt="2021-12-01T13:18:12.978" v="17" actId="20577"/>
        <pc:sldMkLst>
          <pc:docMk/>
          <pc:sldMk cId="3361124872" sldId="339"/>
        </pc:sldMkLst>
        <pc:spChg chg="mod">
          <ac:chgData name="Sara Lei Sparre" userId="2bbe2396-adb3-45a1-812b-5f95f74d0d97" providerId="ADAL" clId="{D1A4BAC8-A16A-4747-88E3-153D280EC157}" dt="2021-12-01T13:18:12.978" v="17" actId="20577"/>
          <ac:spMkLst>
            <pc:docMk/>
            <pc:sldMk cId="3361124872" sldId="339"/>
            <ac:spMk id="6" creationId="{0C8F34D9-4C90-40DE-9E21-2294185D2A95}"/>
          </ac:spMkLst>
        </pc:spChg>
      </pc:sldChg>
    </pc:docChg>
  </pc:docChgLst>
  <pc:docChgLst>
    <pc:chgData name="Sara Lei Sparre" userId="2bbe2396-adb3-45a1-812b-5f95f74d0d97" providerId="ADAL" clId="{F479A936-7BC3-4A39-8469-635CC45BD1E2}"/>
    <pc:docChg chg="custSel delSld modSld sldOrd">
      <pc:chgData name="Sara Lei Sparre" userId="2bbe2396-adb3-45a1-812b-5f95f74d0d97" providerId="ADAL" clId="{F479A936-7BC3-4A39-8469-635CC45BD1E2}" dt="2021-12-01T12:00:51.587" v="164"/>
      <pc:docMkLst>
        <pc:docMk/>
      </pc:docMkLst>
      <pc:sldChg chg="del">
        <pc:chgData name="Sara Lei Sparre" userId="2bbe2396-adb3-45a1-812b-5f95f74d0d97" providerId="ADAL" clId="{F479A936-7BC3-4A39-8469-635CC45BD1E2}" dt="2021-12-01T11:58:58.576" v="154" actId="47"/>
        <pc:sldMkLst>
          <pc:docMk/>
          <pc:sldMk cId="403396338" sldId="265"/>
        </pc:sldMkLst>
      </pc:sldChg>
      <pc:sldChg chg="modSp mod">
        <pc:chgData name="Sara Lei Sparre" userId="2bbe2396-adb3-45a1-812b-5f95f74d0d97" providerId="ADAL" clId="{F479A936-7BC3-4A39-8469-635CC45BD1E2}" dt="2021-12-01T11:20:42.925" v="0" actId="1076"/>
        <pc:sldMkLst>
          <pc:docMk/>
          <pc:sldMk cId="1912459078" sldId="273"/>
        </pc:sldMkLst>
        <pc:picChg chg="mod">
          <ac:chgData name="Sara Lei Sparre" userId="2bbe2396-adb3-45a1-812b-5f95f74d0d97" providerId="ADAL" clId="{F479A936-7BC3-4A39-8469-635CC45BD1E2}" dt="2021-12-01T11:20:42.925" v="0" actId="1076"/>
          <ac:picMkLst>
            <pc:docMk/>
            <pc:sldMk cId="1912459078" sldId="273"/>
            <ac:picMk id="4" creationId="{00000000-0000-0000-0000-000000000000}"/>
          </ac:picMkLst>
        </pc:picChg>
      </pc:sldChg>
      <pc:sldChg chg="del">
        <pc:chgData name="Sara Lei Sparre" userId="2bbe2396-adb3-45a1-812b-5f95f74d0d97" providerId="ADAL" clId="{F479A936-7BC3-4A39-8469-635CC45BD1E2}" dt="2021-12-01T11:53:17.601" v="71" actId="47"/>
        <pc:sldMkLst>
          <pc:docMk/>
          <pc:sldMk cId="1484002820" sldId="331"/>
        </pc:sldMkLst>
      </pc:sldChg>
      <pc:sldChg chg="addSp delSp modSp mod ord">
        <pc:chgData name="Sara Lei Sparre" userId="2bbe2396-adb3-45a1-812b-5f95f74d0d97" providerId="ADAL" clId="{F479A936-7BC3-4A39-8469-635CC45BD1E2}" dt="2021-12-01T12:00:51.587" v="164"/>
        <pc:sldMkLst>
          <pc:docMk/>
          <pc:sldMk cId="3805016390" sldId="336"/>
        </pc:sldMkLst>
        <pc:spChg chg="mod">
          <ac:chgData name="Sara Lei Sparre" userId="2bbe2396-adb3-45a1-812b-5f95f74d0d97" providerId="ADAL" clId="{F479A936-7BC3-4A39-8469-635CC45BD1E2}" dt="2021-12-01T12:00:12.649" v="162" actId="20577"/>
          <ac:spMkLst>
            <pc:docMk/>
            <pc:sldMk cId="3805016390" sldId="336"/>
            <ac:spMk id="2" creationId="{6AF28FED-52D1-48A8-9DCD-FF99EC3EC8D0}"/>
          </ac:spMkLst>
        </pc:spChg>
        <pc:spChg chg="mod ord">
          <ac:chgData name="Sara Lei Sparre" userId="2bbe2396-adb3-45a1-812b-5f95f74d0d97" providerId="ADAL" clId="{F479A936-7BC3-4A39-8469-635CC45BD1E2}" dt="2021-12-01T11:58:28.390" v="153" actId="20577"/>
          <ac:spMkLst>
            <pc:docMk/>
            <pc:sldMk cId="3805016390" sldId="336"/>
            <ac:spMk id="3" creationId="{A0B89B0F-73CA-4EE1-8F0C-5A19875F4331}"/>
          </ac:spMkLst>
        </pc:spChg>
        <pc:spChg chg="mod">
          <ac:chgData name="Sara Lei Sparre" userId="2bbe2396-adb3-45a1-812b-5f95f74d0d97" providerId="ADAL" clId="{F479A936-7BC3-4A39-8469-635CC45BD1E2}" dt="2021-12-01T11:56:03.063" v="72" actId="26606"/>
          <ac:spMkLst>
            <pc:docMk/>
            <pc:sldMk cId="3805016390" sldId="336"/>
            <ac:spMk id="5" creationId="{6B3F5AE3-28CA-B546-B5A0-46D04DBEE347}"/>
          </ac:spMkLst>
        </pc:spChg>
        <pc:spChg chg="del">
          <ac:chgData name="Sara Lei Sparre" userId="2bbe2396-adb3-45a1-812b-5f95f74d0d97" providerId="ADAL" clId="{F479A936-7BC3-4A39-8469-635CC45BD1E2}" dt="2021-12-01T11:56:03.063" v="72" actId="26606"/>
          <ac:spMkLst>
            <pc:docMk/>
            <pc:sldMk cId="3805016390" sldId="336"/>
            <ac:spMk id="12" creationId="{C95B82D5-A8BB-45BF-BED8-C7B206892100}"/>
          </ac:spMkLst>
        </pc:spChg>
        <pc:spChg chg="del">
          <ac:chgData name="Sara Lei Sparre" userId="2bbe2396-adb3-45a1-812b-5f95f74d0d97" providerId="ADAL" clId="{F479A936-7BC3-4A39-8469-635CC45BD1E2}" dt="2021-12-01T11:56:03.063" v="72" actId="26606"/>
          <ac:spMkLst>
            <pc:docMk/>
            <pc:sldMk cId="3805016390" sldId="336"/>
            <ac:spMk id="14" creationId="{296C61EC-FBF4-4216-BE67-6C864D30A01C}"/>
          </ac:spMkLst>
        </pc:spChg>
        <pc:spChg chg="del">
          <ac:chgData name="Sara Lei Sparre" userId="2bbe2396-adb3-45a1-812b-5f95f74d0d97" providerId="ADAL" clId="{F479A936-7BC3-4A39-8469-635CC45BD1E2}" dt="2021-12-01T11:56:03.063" v="72" actId="26606"/>
          <ac:spMkLst>
            <pc:docMk/>
            <pc:sldMk cId="3805016390" sldId="336"/>
            <ac:spMk id="16" creationId="{39D6C490-0229-4573-9696-B73E5B3A9C33}"/>
          </ac:spMkLst>
        </pc:spChg>
        <pc:spChg chg="add">
          <ac:chgData name="Sara Lei Sparre" userId="2bbe2396-adb3-45a1-812b-5f95f74d0d97" providerId="ADAL" clId="{F479A936-7BC3-4A39-8469-635CC45BD1E2}" dt="2021-12-01T11:56:03.063" v="72" actId="26606"/>
          <ac:spMkLst>
            <pc:docMk/>
            <pc:sldMk cId="3805016390" sldId="336"/>
            <ac:spMk id="21" creationId="{C95B82D5-A8BB-45BF-BED8-C7B206892100}"/>
          </ac:spMkLst>
        </pc:spChg>
        <pc:spChg chg="add">
          <ac:chgData name="Sara Lei Sparre" userId="2bbe2396-adb3-45a1-812b-5f95f74d0d97" providerId="ADAL" clId="{F479A936-7BC3-4A39-8469-635CC45BD1E2}" dt="2021-12-01T11:56:03.063" v="72" actId="26606"/>
          <ac:spMkLst>
            <pc:docMk/>
            <pc:sldMk cId="3805016390" sldId="336"/>
            <ac:spMk id="23" creationId="{296C61EC-FBF4-4216-BE67-6C864D30A01C}"/>
          </ac:spMkLst>
        </pc:spChg>
        <pc:picChg chg="mod">
          <ac:chgData name="Sara Lei Sparre" userId="2bbe2396-adb3-45a1-812b-5f95f74d0d97" providerId="ADAL" clId="{F479A936-7BC3-4A39-8469-635CC45BD1E2}" dt="2021-12-01T11:56:03.063" v="72" actId="26606"/>
          <ac:picMkLst>
            <pc:docMk/>
            <pc:sldMk cId="3805016390" sldId="336"/>
            <ac:picMk id="4" creationId="{CCE9B83D-93F4-4566-B836-A5008BEDF73F}"/>
          </ac:picMkLst>
        </pc:picChg>
        <pc:picChg chg="mod">
          <ac:chgData name="Sara Lei Sparre" userId="2bbe2396-adb3-45a1-812b-5f95f74d0d97" providerId="ADAL" clId="{F479A936-7BC3-4A39-8469-635CC45BD1E2}" dt="2021-12-01T11:56:03.063" v="72" actId="26606"/>
          <ac:picMkLst>
            <pc:docMk/>
            <pc:sldMk cId="3805016390" sldId="336"/>
            <ac:picMk id="7" creationId="{B9D501E4-FB6E-4FC8-B7B4-E4FB9C6E5804}"/>
          </ac:picMkLst>
        </pc:picChg>
      </pc:sldChg>
      <pc:sldChg chg="modSp mod">
        <pc:chgData name="Sara Lei Sparre" userId="2bbe2396-adb3-45a1-812b-5f95f74d0d97" providerId="ADAL" clId="{F479A936-7BC3-4A39-8469-635CC45BD1E2}" dt="2021-12-01T11:52:56.328" v="70" actId="20577"/>
        <pc:sldMkLst>
          <pc:docMk/>
          <pc:sldMk cId="170387004" sldId="345"/>
        </pc:sldMkLst>
        <pc:spChg chg="mod">
          <ac:chgData name="Sara Lei Sparre" userId="2bbe2396-adb3-45a1-812b-5f95f74d0d97" providerId="ADAL" clId="{F479A936-7BC3-4A39-8469-635CC45BD1E2}" dt="2021-12-01T11:52:56.328" v="70" actId="20577"/>
          <ac:spMkLst>
            <pc:docMk/>
            <pc:sldMk cId="170387004" sldId="345"/>
            <ac:spMk id="6" creationId="{6251523C-1D87-4650-B036-8A399ECA106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internal.local\vive\Projekter\100697%20-%20AISHA%20&#230;ldre%20indvandrere%20og%20omsorg\Dansk%20bog\Kapitel%20-%20kontekst\Behandling%20af%20reg%20tal%20til%20AISHA%20bog%20II%20-%20%20kun%20tre%20grupp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Sheet1!$L$71</c:f>
              <c:strCache>
                <c:ptCount val="1"/>
                <c:pt idx="0">
                  <c:v>Kernefamilie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Sheet1!$K$72:$K$75</c:f>
              <c:strCache>
                <c:ptCount val="4"/>
                <c:pt idx="0">
                  <c:v>Dansk baggrund </c:v>
                </c:pt>
                <c:pt idx="1">
                  <c:v>Tyrkere</c:v>
                </c:pt>
                <c:pt idx="2">
                  <c:v>Pakistanere</c:v>
                </c:pt>
                <c:pt idx="3">
                  <c:v>Irak, Libanon, Syrien, Jordan</c:v>
                </c:pt>
              </c:strCache>
            </c:strRef>
          </c:cat>
          <c:val>
            <c:numRef>
              <c:f>Sheet1!$L$72:$L$75</c:f>
              <c:numCache>
                <c:formatCode>General</c:formatCode>
                <c:ptCount val="4"/>
                <c:pt idx="0">
                  <c:v>96</c:v>
                </c:pt>
                <c:pt idx="1">
                  <c:v>76</c:v>
                </c:pt>
                <c:pt idx="2">
                  <c:v>56</c:v>
                </c:pt>
                <c:pt idx="3">
                  <c:v>80</c:v>
                </c:pt>
              </c:numCache>
            </c:numRef>
          </c:val>
          <c:extLst>
            <c:ext xmlns:c16="http://schemas.microsoft.com/office/drawing/2014/chart" uri="{C3380CC4-5D6E-409C-BE32-E72D297353CC}">
              <c16:uniqueId val="{00000000-286B-9249-A600-812CC66110FA}"/>
            </c:ext>
          </c:extLst>
        </c:ser>
        <c:ser>
          <c:idx val="1"/>
          <c:order val="1"/>
          <c:tx>
            <c:strRef>
              <c:f>Sheet1!$M$71</c:f>
              <c:strCache>
                <c:ptCount val="1"/>
                <c:pt idx="0">
                  <c:v>Udvidet familie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Sheet1!$K$72:$K$75</c:f>
              <c:strCache>
                <c:ptCount val="4"/>
                <c:pt idx="0">
                  <c:v>Dansk baggrund </c:v>
                </c:pt>
                <c:pt idx="1">
                  <c:v>Tyrkere</c:v>
                </c:pt>
                <c:pt idx="2">
                  <c:v>Pakistanere</c:v>
                </c:pt>
                <c:pt idx="3">
                  <c:v>Irak, Libanon, Syrien, Jordan</c:v>
                </c:pt>
              </c:strCache>
            </c:strRef>
          </c:cat>
          <c:val>
            <c:numRef>
              <c:f>Sheet1!$M$72:$M$75</c:f>
              <c:numCache>
                <c:formatCode>General</c:formatCode>
                <c:ptCount val="4"/>
                <c:pt idx="0">
                  <c:v>3</c:v>
                </c:pt>
                <c:pt idx="1">
                  <c:v>22</c:v>
                </c:pt>
                <c:pt idx="2">
                  <c:v>41</c:v>
                </c:pt>
                <c:pt idx="3">
                  <c:v>14</c:v>
                </c:pt>
              </c:numCache>
            </c:numRef>
          </c:val>
          <c:extLst>
            <c:ext xmlns:c16="http://schemas.microsoft.com/office/drawing/2014/chart" uri="{C3380CC4-5D6E-409C-BE32-E72D297353CC}">
              <c16:uniqueId val="{00000001-286B-9249-A600-812CC66110FA}"/>
            </c:ext>
          </c:extLst>
        </c:ser>
        <c:ser>
          <c:idx val="2"/>
          <c:order val="2"/>
          <c:tx>
            <c:strRef>
              <c:f>Sheet1!$N$71</c:f>
              <c:strCache>
                <c:ptCount val="1"/>
                <c:pt idx="0">
                  <c:v>Uoplyst</c:v>
                </c:pt>
              </c:strCache>
            </c:strRef>
          </c:tx>
          <c:spPr>
            <a:solidFill>
              <a:schemeClr val="accent3"/>
            </a:solidFill>
            <a:ln>
              <a:noFill/>
            </a:ln>
            <a:effectLst/>
          </c:spPr>
          <c:invertIfNegative val="0"/>
          <c:cat>
            <c:strRef>
              <c:f>Sheet1!$K$72:$K$75</c:f>
              <c:strCache>
                <c:ptCount val="4"/>
                <c:pt idx="0">
                  <c:v>Dansk baggrund </c:v>
                </c:pt>
                <c:pt idx="1">
                  <c:v>Tyrkere</c:v>
                </c:pt>
                <c:pt idx="2">
                  <c:v>Pakistanere</c:v>
                </c:pt>
                <c:pt idx="3">
                  <c:v>Irak, Libanon, Syrien, Jordan</c:v>
                </c:pt>
              </c:strCache>
            </c:strRef>
          </c:cat>
          <c:val>
            <c:numRef>
              <c:f>Sheet1!$N$72:$N$75</c:f>
              <c:numCache>
                <c:formatCode>General</c:formatCode>
                <c:ptCount val="4"/>
                <c:pt idx="0">
                  <c:v>1</c:v>
                </c:pt>
                <c:pt idx="1">
                  <c:v>2</c:v>
                </c:pt>
                <c:pt idx="2">
                  <c:v>3</c:v>
                </c:pt>
                <c:pt idx="3">
                  <c:v>5</c:v>
                </c:pt>
              </c:numCache>
            </c:numRef>
          </c:val>
          <c:extLst>
            <c:ext xmlns:c16="http://schemas.microsoft.com/office/drawing/2014/chart" uri="{C3380CC4-5D6E-409C-BE32-E72D297353CC}">
              <c16:uniqueId val="{00000002-286B-9249-A600-812CC66110FA}"/>
            </c:ext>
          </c:extLst>
        </c:ser>
        <c:dLbls>
          <c:showLegendKey val="0"/>
          <c:showVal val="0"/>
          <c:showCatName val="0"/>
          <c:showSerName val="0"/>
          <c:showPercent val="0"/>
          <c:showBubbleSize val="0"/>
        </c:dLbls>
        <c:gapWidth val="150"/>
        <c:overlap val="100"/>
        <c:axId val="436624272"/>
        <c:axId val="436622632"/>
      </c:barChart>
      <c:catAx>
        <c:axId val="4366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622632"/>
        <c:crosses val="autoZero"/>
        <c:auto val="1"/>
        <c:lblAlgn val="ctr"/>
        <c:lblOffset val="100"/>
        <c:noMultiLvlLbl val="0"/>
      </c:catAx>
      <c:valAx>
        <c:axId val="436622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62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5662B60-FA44-4B81-A0DC-6A5AA823B70B}" type="datetimeFigureOut">
              <a:rPr lang="da-DK" smtClean="0"/>
              <a:t>01-12-2021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C3494D9-65B1-4CD4-9940-9642D765017C}" type="slidenum">
              <a:rPr lang="da-DK" smtClean="0"/>
              <a:t>‹nr.›</a:t>
            </a:fld>
            <a:endParaRPr lang="da-DK"/>
          </a:p>
        </p:txBody>
      </p:sp>
    </p:spTree>
    <p:extLst>
      <p:ext uri="{BB962C8B-B14F-4D97-AF65-F5344CB8AC3E}">
        <p14:creationId xmlns:p14="http://schemas.microsoft.com/office/powerpoint/2010/main" val="291246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Mikkel</a:t>
            </a:r>
          </a:p>
        </p:txBody>
      </p:sp>
      <p:sp>
        <p:nvSpPr>
          <p:cNvPr id="4" name="Pladsholder til slidenummer 3"/>
          <p:cNvSpPr>
            <a:spLocks noGrp="1"/>
          </p:cNvSpPr>
          <p:nvPr>
            <p:ph type="sldNum" sz="quarter" idx="5"/>
          </p:nvPr>
        </p:nvSpPr>
        <p:spPr/>
        <p:txBody>
          <a:bodyPr/>
          <a:lstStyle/>
          <a:p>
            <a:fld id="{CC3494D9-65B1-4CD4-9940-9642D765017C}" type="slidenum">
              <a:rPr lang="da-DK" smtClean="0"/>
              <a:t>1</a:t>
            </a:fld>
            <a:endParaRPr lang="da-DK"/>
          </a:p>
        </p:txBody>
      </p:sp>
    </p:spTree>
    <p:extLst>
      <p:ext uri="{BB962C8B-B14F-4D97-AF65-F5344CB8AC3E}">
        <p14:creationId xmlns:p14="http://schemas.microsoft.com/office/powerpoint/2010/main" val="367223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Mikkel</a:t>
            </a:r>
          </a:p>
        </p:txBody>
      </p:sp>
      <p:sp>
        <p:nvSpPr>
          <p:cNvPr id="4" name="Pladsholder til slidenummer 3"/>
          <p:cNvSpPr>
            <a:spLocks noGrp="1"/>
          </p:cNvSpPr>
          <p:nvPr>
            <p:ph type="sldNum" sz="quarter" idx="5"/>
          </p:nvPr>
        </p:nvSpPr>
        <p:spPr/>
        <p:txBody>
          <a:bodyPr/>
          <a:lstStyle/>
          <a:p>
            <a:fld id="{CC3494D9-65B1-4CD4-9940-9642D765017C}" type="slidenum">
              <a:rPr lang="da-DK" smtClean="0"/>
              <a:t>10</a:t>
            </a:fld>
            <a:endParaRPr lang="da-DK"/>
          </a:p>
        </p:txBody>
      </p:sp>
    </p:spTree>
    <p:extLst>
      <p:ext uri="{BB962C8B-B14F-4D97-AF65-F5344CB8AC3E}">
        <p14:creationId xmlns:p14="http://schemas.microsoft.com/office/powerpoint/2010/main" val="74682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Mikkel</a:t>
            </a:r>
          </a:p>
        </p:txBody>
      </p:sp>
      <p:sp>
        <p:nvSpPr>
          <p:cNvPr id="4" name="Pladsholder til slidenummer 3"/>
          <p:cNvSpPr>
            <a:spLocks noGrp="1"/>
          </p:cNvSpPr>
          <p:nvPr>
            <p:ph type="sldNum" sz="quarter" idx="5"/>
          </p:nvPr>
        </p:nvSpPr>
        <p:spPr/>
        <p:txBody>
          <a:bodyPr/>
          <a:lstStyle/>
          <a:p>
            <a:fld id="{CC3494D9-65B1-4CD4-9940-9642D765017C}" type="slidenum">
              <a:rPr lang="da-DK" smtClean="0"/>
              <a:t>11</a:t>
            </a:fld>
            <a:endParaRPr lang="da-DK"/>
          </a:p>
        </p:txBody>
      </p:sp>
    </p:spTree>
    <p:extLst>
      <p:ext uri="{BB962C8B-B14F-4D97-AF65-F5344CB8AC3E}">
        <p14:creationId xmlns:p14="http://schemas.microsoft.com/office/powerpoint/2010/main" val="325004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Abir</a:t>
            </a:r>
          </a:p>
        </p:txBody>
      </p:sp>
      <p:sp>
        <p:nvSpPr>
          <p:cNvPr id="4" name="Pladsholder til slidenummer 3"/>
          <p:cNvSpPr>
            <a:spLocks noGrp="1"/>
          </p:cNvSpPr>
          <p:nvPr>
            <p:ph type="sldNum" sz="quarter" idx="5"/>
          </p:nvPr>
        </p:nvSpPr>
        <p:spPr/>
        <p:txBody>
          <a:bodyPr/>
          <a:lstStyle/>
          <a:p>
            <a:fld id="{CC3494D9-65B1-4CD4-9940-9642D765017C}" type="slidenum">
              <a:rPr lang="da-DK" smtClean="0"/>
              <a:t>12</a:t>
            </a:fld>
            <a:endParaRPr lang="da-DK"/>
          </a:p>
        </p:txBody>
      </p:sp>
    </p:spTree>
    <p:extLst>
      <p:ext uri="{BB962C8B-B14F-4D97-AF65-F5344CB8AC3E}">
        <p14:creationId xmlns:p14="http://schemas.microsoft.com/office/powerpoint/2010/main" val="22453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Abir</a:t>
            </a:r>
          </a:p>
        </p:txBody>
      </p:sp>
      <p:sp>
        <p:nvSpPr>
          <p:cNvPr id="4" name="Pladsholder til slidenummer 3"/>
          <p:cNvSpPr>
            <a:spLocks noGrp="1"/>
          </p:cNvSpPr>
          <p:nvPr>
            <p:ph type="sldNum" sz="quarter" idx="5"/>
          </p:nvPr>
        </p:nvSpPr>
        <p:spPr/>
        <p:txBody>
          <a:bodyPr/>
          <a:lstStyle/>
          <a:p>
            <a:fld id="{CC3494D9-65B1-4CD4-9940-9642D765017C}" type="slidenum">
              <a:rPr lang="da-DK" smtClean="0"/>
              <a:t>13</a:t>
            </a:fld>
            <a:endParaRPr lang="da-DK"/>
          </a:p>
        </p:txBody>
      </p:sp>
    </p:spTree>
    <p:extLst>
      <p:ext uri="{BB962C8B-B14F-4D97-AF65-F5344CB8AC3E}">
        <p14:creationId xmlns:p14="http://schemas.microsoft.com/office/powerpoint/2010/main" val="55539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Abir</a:t>
            </a:r>
          </a:p>
        </p:txBody>
      </p:sp>
      <p:sp>
        <p:nvSpPr>
          <p:cNvPr id="4" name="Pladsholder til slidenummer 3"/>
          <p:cNvSpPr>
            <a:spLocks noGrp="1"/>
          </p:cNvSpPr>
          <p:nvPr>
            <p:ph type="sldNum" sz="quarter" idx="5"/>
          </p:nvPr>
        </p:nvSpPr>
        <p:spPr/>
        <p:txBody>
          <a:bodyPr/>
          <a:lstStyle/>
          <a:p>
            <a:fld id="{CC3494D9-65B1-4CD4-9940-9642D765017C}" type="slidenum">
              <a:rPr lang="da-DK" smtClean="0"/>
              <a:t>14</a:t>
            </a:fld>
            <a:endParaRPr lang="da-DK"/>
          </a:p>
        </p:txBody>
      </p:sp>
    </p:spTree>
    <p:extLst>
      <p:ext uri="{BB962C8B-B14F-4D97-AF65-F5344CB8AC3E}">
        <p14:creationId xmlns:p14="http://schemas.microsoft.com/office/powerpoint/2010/main" val="84275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Abir</a:t>
            </a:r>
          </a:p>
        </p:txBody>
      </p:sp>
      <p:sp>
        <p:nvSpPr>
          <p:cNvPr id="4" name="Pladsholder til slidenummer 3"/>
          <p:cNvSpPr>
            <a:spLocks noGrp="1"/>
          </p:cNvSpPr>
          <p:nvPr>
            <p:ph type="sldNum" sz="quarter" idx="5"/>
          </p:nvPr>
        </p:nvSpPr>
        <p:spPr/>
        <p:txBody>
          <a:bodyPr/>
          <a:lstStyle/>
          <a:p>
            <a:fld id="{CC3494D9-65B1-4CD4-9940-9642D765017C}" type="slidenum">
              <a:rPr lang="da-DK" smtClean="0"/>
              <a:t>15</a:t>
            </a:fld>
            <a:endParaRPr lang="da-DK"/>
          </a:p>
        </p:txBody>
      </p:sp>
    </p:spTree>
    <p:extLst>
      <p:ext uri="{BB962C8B-B14F-4D97-AF65-F5344CB8AC3E}">
        <p14:creationId xmlns:p14="http://schemas.microsoft.com/office/powerpoint/2010/main" val="150826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Abir</a:t>
            </a:r>
          </a:p>
        </p:txBody>
      </p:sp>
      <p:sp>
        <p:nvSpPr>
          <p:cNvPr id="4" name="Pladsholder til slidenummer 3"/>
          <p:cNvSpPr>
            <a:spLocks noGrp="1"/>
          </p:cNvSpPr>
          <p:nvPr>
            <p:ph type="sldNum" sz="quarter" idx="5"/>
          </p:nvPr>
        </p:nvSpPr>
        <p:spPr/>
        <p:txBody>
          <a:bodyPr/>
          <a:lstStyle/>
          <a:p>
            <a:fld id="{CC3494D9-65B1-4CD4-9940-9642D765017C}" type="slidenum">
              <a:rPr lang="da-DK" smtClean="0"/>
              <a:t>16</a:t>
            </a:fld>
            <a:endParaRPr lang="da-DK"/>
          </a:p>
        </p:txBody>
      </p:sp>
    </p:spTree>
    <p:extLst>
      <p:ext uri="{BB962C8B-B14F-4D97-AF65-F5344CB8AC3E}">
        <p14:creationId xmlns:p14="http://schemas.microsoft.com/office/powerpoint/2010/main" val="333951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Sara</a:t>
            </a:r>
          </a:p>
        </p:txBody>
      </p:sp>
      <p:sp>
        <p:nvSpPr>
          <p:cNvPr id="4" name="Pladsholder til slidenummer 3"/>
          <p:cNvSpPr>
            <a:spLocks noGrp="1"/>
          </p:cNvSpPr>
          <p:nvPr>
            <p:ph type="sldNum" sz="quarter" idx="5"/>
          </p:nvPr>
        </p:nvSpPr>
        <p:spPr/>
        <p:txBody>
          <a:bodyPr/>
          <a:lstStyle/>
          <a:p>
            <a:fld id="{CC3494D9-65B1-4CD4-9940-9642D765017C}" type="slidenum">
              <a:rPr lang="da-DK" smtClean="0"/>
              <a:t>17</a:t>
            </a:fld>
            <a:endParaRPr lang="da-DK"/>
          </a:p>
        </p:txBody>
      </p:sp>
    </p:spTree>
    <p:extLst>
      <p:ext uri="{BB962C8B-B14F-4D97-AF65-F5344CB8AC3E}">
        <p14:creationId xmlns:p14="http://schemas.microsoft.com/office/powerpoint/2010/main" val="5489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Sara</a:t>
            </a:r>
          </a:p>
        </p:txBody>
      </p:sp>
      <p:sp>
        <p:nvSpPr>
          <p:cNvPr id="4" name="Pladsholder til slidenummer 3"/>
          <p:cNvSpPr>
            <a:spLocks noGrp="1"/>
          </p:cNvSpPr>
          <p:nvPr>
            <p:ph type="sldNum" sz="quarter" idx="10"/>
          </p:nvPr>
        </p:nvSpPr>
        <p:spPr/>
        <p:txBody>
          <a:bodyPr/>
          <a:lstStyle/>
          <a:p>
            <a:fld id="{2872CF0E-D934-4007-B5AD-6E059E121004}" type="slidenum">
              <a:rPr lang="da-DK" smtClean="0"/>
              <a:t>18</a:t>
            </a:fld>
            <a:endParaRPr lang="da-DK"/>
          </a:p>
        </p:txBody>
      </p:sp>
    </p:spTree>
    <p:extLst>
      <p:ext uri="{BB962C8B-B14F-4D97-AF65-F5344CB8AC3E}">
        <p14:creationId xmlns:p14="http://schemas.microsoft.com/office/powerpoint/2010/main" val="231518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Sara</a:t>
            </a:r>
          </a:p>
        </p:txBody>
      </p:sp>
      <p:sp>
        <p:nvSpPr>
          <p:cNvPr id="4" name="Pladsholder til slidenummer 3"/>
          <p:cNvSpPr>
            <a:spLocks noGrp="1"/>
          </p:cNvSpPr>
          <p:nvPr>
            <p:ph type="sldNum" sz="quarter" idx="10"/>
          </p:nvPr>
        </p:nvSpPr>
        <p:spPr/>
        <p:txBody>
          <a:bodyPr/>
          <a:lstStyle/>
          <a:p>
            <a:fld id="{2872CF0E-D934-4007-B5AD-6E059E121004}" type="slidenum">
              <a:rPr lang="da-DK" smtClean="0"/>
              <a:t>19</a:t>
            </a:fld>
            <a:endParaRPr lang="da-DK"/>
          </a:p>
        </p:txBody>
      </p:sp>
    </p:spTree>
    <p:extLst>
      <p:ext uri="{BB962C8B-B14F-4D97-AF65-F5344CB8AC3E}">
        <p14:creationId xmlns:p14="http://schemas.microsoft.com/office/powerpoint/2010/main" val="41760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Mikkel</a:t>
            </a:r>
          </a:p>
        </p:txBody>
      </p:sp>
      <p:sp>
        <p:nvSpPr>
          <p:cNvPr id="4" name="Pladsholder til slidenummer 3"/>
          <p:cNvSpPr>
            <a:spLocks noGrp="1"/>
          </p:cNvSpPr>
          <p:nvPr>
            <p:ph type="sldNum" sz="quarter" idx="5"/>
          </p:nvPr>
        </p:nvSpPr>
        <p:spPr/>
        <p:txBody>
          <a:bodyPr/>
          <a:lstStyle/>
          <a:p>
            <a:fld id="{CC3494D9-65B1-4CD4-9940-9642D765017C}" type="slidenum">
              <a:rPr lang="da-DK" smtClean="0"/>
              <a:t>2</a:t>
            </a:fld>
            <a:endParaRPr lang="da-DK"/>
          </a:p>
        </p:txBody>
      </p:sp>
    </p:spTree>
    <p:extLst>
      <p:ext uri="{BB962C8B-B14F-4D97-AF65-F5344CB8AC3E}">
        <p14:creationId xmlns:p14="http://schemas.microsoft.com/office/powerpoint/2010/main" val="3968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Sara</a:t>
            </a:r>
          </a:p>
        </p:txBody>
      </p:sp>
      <p:sp>
        <p:nvSpPr>
          <p:cNvPr id="4" name="Pladsholder til slidenummer 3"/>
          <p:cNvSpPr>
            <a:spLocks noGrp="1"/>
          </p:cNvSpPr>
          <p:nvPr>
            <p:ph type="sldNum" sz="quarter" idx="10"/>
          </p:nvPr>
        </p:nvSpPr>
        <p:spPr/>
        <p:txBody>
          <a:bodyPr/>
          <a:lstStyle/>
          <a:p>
            <a:fld id="{2872CF0E-D934-4007-B5AD-6E059E121004}" type="slidenum">
              <a:rPr lang="da-DK" smtClean="0"/>
              <a:t>20</a:t>
            </a:fld>
            <a:endParaRPr lang="da-DK"/>
          </a:p>
        </p:txBody>
      </p:sp>
    </p:spTree>
    <p:extLst>
      <p:ext uri="{BB962C8B-B14F-4D97-AF65-F5344CB8AC3E}">
        <p14:creationId xmlns:p14="http://schemas.microsoft.com/office/powerpoint/2010/main" val="110105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Sara</a:t>
            </a:r>
          </a:p>
        </p:txBody>
      </p:sp>
      <p:sp>
        <p:nvSpPr>
          <p:cNvPr id="4" name="Pladsholder til slidenummer 3"/>
          <p:cNvSpPr>
            <a:spLocks noGrp="1"/>
          </p:cNvSpPr>
          <p:nvPr>
            <p:ph type="sldNum" sz="quarter" idx="10"/>
          </p:nvPr>
        </p:nvSpPr>
        <p:spPr/>
        <p:txBody>
          <a:bodyPr/>
          <a:lstStyle/>
          <a:p>
            <a:fld id="{2872CF0E-D934-4007-B5AD-6E059E121004}" type="slidenum">
              <a:rPr lang="da-DK" smtClean="0"/>
              <a:t>21</a:t>
            </a:fld>
            <a:endParaRPr lang="da-DK"/>
          </a:p>
        </p:txBody>
      </p:sp>
    </p:spTree>
    <p:extLst>
      <p:ext uri="{BB962C8B-B14F-4D97-AF65-F5344CB8AC3E}">
        <p14:creationId xmlns:p14="http://schemas.microsoft.com/office/powerpoint/2010/main" val="53486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Sara</a:t>
            </a:r>
          </a:p>
        </p:txBody>
      </p:sp>
      <p:sp>
        <p:nvSpPr>
          <p:cNvPr id="4" name="Pladsholder til slidenummer 3"/>
          <p:cNvSpPr>
            <a:spLocks noGrp="1"/>
          </p:cNvSpPr>
          <p:nvPr>
            <p:ph type="sldNum" sz="quarter" idx="5"/>
          </p:nvPr>
        </p:nvSpPr>
        <p:spPr/>
        <p:txBody>
          <a:bodyPr/>
          <a:lstStyle/>
          <a:p>
            <a:fld id="{CC3494D9-65B1-4CD4-9940-9642D765017C}" type="slidenum">
              <a:rPr lang="da-DK" smtClean="0"/>
              <a:t>22</a:t>
            </a:fld>
            <a:endParaRPr lang="da-DK"/>
          </a:p>
        </p:txBody>
      </p:sp>
    </p:spTree>
    <p:extLst>
      <p:ext uri="{BB962C8B-B14F-4D97-AF65-F5344CB8AC3E}">
        <p14:creationId xmlns:p14="http://schemas.microsoft.com/office/powerpoint/2010/main" val="137378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Mikkel/Sara</a:t>
            </a:r>
          </a:p>
        </p:txBody>
      </p:sp>
      <p:sp>
        <p:nvSpPr>
          <p:cNvPr id="4" name="Pladsholder til slidenummer 3"/>
          <p:cNvSpPr>
            <a:spLocks noGrp="1"/>
          </p:cNvSpPr>
          <p:nvPr>
            <p:ph type="sldNum" sz="quarter" idx="5"/>
          </p:nvPr>
        </p:nvSpPr>
        <p:spPr/>
        <p:txBody>
          <a:bodyPr/>
          <a:lstStyle/>
          <a:p>
            <a:fld id="{CC3494D9-65B1-4CD4-9940-9642D765017C}" type="slidenum">
              <a:rPr lang="da-DK" smtClean="0"/>
              <a:t>23</a:t>
            </a:fld>
            <a:endParaRPr lang="da-DK"/>
          </a:p>
        </p:txBody>
      </p:sp>
    </p:spTree>
    <p:extLst>
      <p:ext uri="{BB962C8B-B14F-4D97-AF65-F5344CB8AC3E}">
        <p14:creationId xmlns:p14="http://schemas.microsoft.com/office/powerpoint/2010/main" val="355588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Mikkel</a:t>
            </a:r>
            <a:endParaRPr lang="en-GB" dirty="0"/>
          </a:p>
        </p:txBody>
      </p:sp>
      <p:sp>
        <p:nvSpPr>
          <p:cNvPr id="4" name="Pladsholder til slidenummer 3"/>
          <p:cNvSpPr>
            <a:spLocks noGrp="1"/>
          </p:cNvSpPr>
          <p:nvPr>
            <p:ph type="sldNum" sz="quarter" idx="5"/>
          </p:nvPr>
        </p:nvSpPr>
        <p:spPr/>
        <p:txBody>
          <a:bodyPr/>
          <a:lstStyle/>
          <a:p>
            <a:fld id="{CC3494D9-65B1-4CD4-9940-9642D765017C}" type="slidenum">
              <a:rPr lang="da-DK" smtClean="0"/>
              <a:t>24</a:t>
            </a:fld>
            <a:endParaRPr lang="da-DK"/>
          </a:p>
        </p:txBody>
      </p:sp>
    </p:spTree>
    <p:extLst>
      <p:ext uri="{BB962C8B-B14F-4D97-AF65-F5344CB8AC3E}">
        <p14:creationId xmlns:p14="http://schemas.microsoft.com/office/powerpoint/2010/main" val="32850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dsholder til slidebillede 1"/>
          <p:cNvSpPr>
            <a:spLocks noGrp="1" noRot="1" noChangeAspect="1"/>
          </p:cNvSpPr>
          <p:nvPr>
            <p:ph type="sldImg"/>
          </p:nvPr>
        </p:nvSpPr>
        <p:spPr bwMode="auto">
          <a:noFill/>
          <a:ln>
            <a:solidFill>
              <a:srgbClr val="000000"/>
            </a:solidFill>
            <a:miter lim="800000"/>
            <a:headEnd/>
            <a:tailEnd/>
          </a:ln>
        </p:spPr>
      </p:sp>
      <p:sp>
        <p:nvSpPr>
          <p:cNvPr id="61442"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a-DK" dirty="0"/>
              <a:t>Mikkel</a:t>
            </a:r>
          </a:p>
        </p:txBody>
      </p:sp>
      <p:sp>
        <p:nvSpPr>
          <p:cNvPr id="61443"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B155F-4F58-49A9-9F82-B47B4E9B3C43}" type="slidenum">
              <a:rPr lang="en-GB">
                <a:cs typeface="Arial" charset="0"/>
              </a:rPr>
              <a:pPr fontAlgn="base">
                <a:spcBef>
                  <a:spcPct val="0"/>
                </a:spcBef>
                <a:spcAft>
                  <a:spcPct val="0"/>
                </a:spcAft>
              </a:pPr>
              <a:t>3</a:t>
            </a:fld>
            <a:endParaRPr lang="en-GB">
              <a:cs typeface="Arial" charset="0"/>
            </a:endParaRPr>
          </a:p>
        </p:txBody>
      </p:sp>
    </p:spTree>
    <p:extLst>
      <p:ext uri="{BB962C8B-B14F-4D97-AF65-F5344CB8AC3E}">
        <p14:creationId xmlns:p14="http://schemas.microsoft.com/office/powerpoint/2010/main" val="376248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dsholder til slidebillede 1"/>
          <p:cNvSpPr>
            <a:spLocks noGrp="1" noRot="1" noChangeAspect="1"/>
          </p:cNvSpPr>
          <p:nvPr>
            <p:ph type="sldImg"/>
          </p:nvPr>
        </p:nvSpPr>
        <p:spPr bwMode="auto">
          <a:noFill/>
          <a:ln>
            <a:solidFill>
              <a:srgbClr val="000000"/>
            </a:solidFill>
            <a:miter lim="800000"/>
            <a:headEnd/>
            <a:tailEnd/>
          </a:ln>
        </p:spPr>
      </p:sp>
      <p:sp>
        <p:nvSpPr>
          <p:cNvPr id="65538"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a-DK" dirty="0"/>
              <a:t>Mikkel</a:t>
            </a:r>
          </a:p>
          <a:p>
            <a:pPr>
              <a:spcBef>
                <a:spcPct val="0"/>
              </a:spcBef>
            </a:pPr>
            <a:endParaRPr lang="da-DK" dirty="0"/>
          </a:p>
        </p:txBody>
      </p:sp>
      <p:sp>
        <p:nvSpPr>
          <p:cNvPr id="65539"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78FFBC-5456-4DD9-842D-D7F94E00213B}" type="slidenum">
              <a:rPr lang="en-GB">
                <a:cs typeface="Arial" charset="0"/>
              </a:rPr>
              <a:pPr fontAlgn="base">
                <a:spcBef>
                  <a:spcPct val="0"/>
                </a:spcBef>
                <a:spcAft>
                  <a:spcPct val="0"/>
                </a:spcAft>
              </a:pPr>
              <a:t>4</a:t>
            </a:fld>
            <a:endParaRPr lang="en-GB">
              <a:cs typeface="Arial" charset="0"/>
            </a:endParaRPr>
          </a:p>
        </p:txBody>
      </p:sp>
    </p:spTree>
    <p:extLst>
      <p:ext uri="{BB962C8B-B14F-4D97-AF65-F5344CB8AC3E}">
        <p14:creationId xmlns:p14="http://schemas.microsoft.com/office/powerpoint/2010/main" val="187991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Mikkel</a:t>
            </a:r>
          </a:p>
        </p:txBody>
      </p:sp>
      <p:sp>
        <p:nvSpPr>
          <p:cNvPr id="4" name="Pladsholder til slidenummer 3"/>
          <p:cNvSpPr>
            <a:spLocks noGrp="1"/>
          </p:cNvSpPr>
          <p:nvPr>
            <p:ph type="sldNum" sz="quarter" idx="10"/>
          </p:nvPr>
        </p:nvSpPr>
        <p:spPr/>
        <p:txBody>
          <a:bodyPr/>
          <a:lstStyle/>
          <a:p>
            <a:pPr>
              <a:defRPr/>
            </a:pPr>
            <a:fld id="{F141D724-28D8-4A0E-B04B-37E74B641008}" type="slidenum">
              <a:rPr lang="da-DK" smtClean="0"/>
              <a:pPr>
                <a:defRPr/>
              </a:pPr>
              <a:t>5</a:t>
            </a:fld>
            <a:endParaRPr lang="da-DK"/>
          </a:p>
        </p:txBody>
      </p:sp>
    </p:spTree>
    <p:extLst>
      <p:ext uri="{BB962C8B-B14F-4D97-AF65-F5344CB8AC3E}">
        <p14:creationId xmlns:p14="http://schemas.microsoft.com/office/powerpoint/2010/main" val="104539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Sara</a:t>
            </a:r>
          </a:p>
        </p:txBody>
      </p:sp>
      <p:sp>
        <p:nvSpPr>
          <p:cNvPr id="4" name="Pladsholder til slidenummer 3"/>
          <p:cNvSpPr>
            <a:spLocks noGrp="1"/>
          </p:cNvSpPr>
          <p:nvPr>
            <p:ph type="sldNum" sz="quarter" idx="10"/>
          </p:nvPr>
        </p:nvSpPr>
        <p:spPr/>
        <p:txBody>
          <a:bodyPr/>
          <a:lstStyle/>
          <a:p>
            <a:fld id="{2872CF0E-D934-4007-B5AD-6E059E121004}" type="slidenum">
              <a:rPr lang="da-DK" smtClean="0"/>
              <a:t>6</a:t>
            </a:fld>
            <a:endParaRPr lang="da-DK"/>
          </a:p>
        </p:txBody>
      </p:sp>
    </p:spTree>
    <p:extLst>
      <p:ext uri="{BB962C8B-B14F-4D97-AF65-F5344CB8AC3E}">
        <p14:creationId xmlns:p14="http://schemas.microsoft.com/office/powerpoint/2010/main" val="365619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Sara</a:t>
            </a:r>
          </a:p>
        </p:txBody>
      </p:sp>
      <p:sp>
        <p:nvSpPr>
          <p:cNvPr id="4" name="Pladsholder til slidenummer 3"/>
          <p:cNvSpPr>
            <a:spLocks noGrp="1"/>
          </p:cNvSpPr>
          <p:nvPr>
            <p:ph type="sldNum" sz="quarter" idx="5"/>
          </p:nvPr>
        </p:nvSpPr>
        <p:spPr/>
        <p:txBody>
          <a:bodyPr/>
          <a:lstStyle/>
          <a:p>
            <a:fld id="{2872CF0E-D934-4007-B5AD-6E059E121004}" type="slidenum">
              <a:rPr lang="da-DK" smtClean="0"/>
              <a:t>7</a:t>
            </a:fld>
            <a:endParaRPr lang="da-DK"/>
          </a:p>
        </p:txBody>
      </p:sp>
    </p:spTree>
    <p:extLst>
      <p:ext uri="{BB962C8B-B14F-4D97-AF65-F5344CB8AC3E}">
        <p14:creationId xmlns:p14="http://schemas.microsoft.com/office/powerpoint/2010/main" val="142785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Sara</a:t>
            </a:r>
          </a:p>
        </p:txBody>
      </p:sp>
      <p:sp>
        <p:nvSpPr>
          <p:cNvPr id="4" name="Pladsholder til slidenummer 3"/>
          <p:cNvSpPr>
            <a:spLocks noGrp="1"/>
          </p:cNvSpPr>
          <p:nvPr>
            <p:ph type="sldNum" sz="quarter" idx="5"/>
          </p:nvPr>
        </p:nvSpPr>
        <p:spPr/>
        <p:txBody>
          <a:bodyPr/>
          <a:lstStyle/>
          <a:p>
            <a:fld id="{CC3494D9-65B1-4CD4-9940-9642D765017C}" type="slidenum">
              <a:rPr lang="da-DK" smtClean="0"/>
              <a:t>8</a:t>
            </a:fld>
            <a:endParaRPr lang="da-DK"/>
          </a:p>
        </p:txBody>
      </p:sp>
    </p:spTree>
    <p:extLst>
      <p:ext uri="{BB962C8B-B14F-4D97-AF65-F5344CB8AC3E}">
        <p14:creationId xmlns:p14="http://schemas.microsoft.com/office/powerpoint/2010/main" val="190942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Mikkel</a:t>
            </a:r>
          </a:p>
        </p:txBody>
      </p:sp>
      <p:sp>
        <p:nvSpPr>
          <p:cNvPr id="4" name="Pladsholder til slidenummer 3"/>
          <p:cNvSpPr>
            <a:spLocks noGrp="1"/>
          </p:cNvSpPr>
          <p:nvPr>
            <p:ph type="sldNum" sz="quarter" idx="5"/>
          </p:nvPr>
        </p:nvSpPr>
        <p:spPr/>
        <p:txBody>
          <a:bodyPr/>
          <a:lstStyle/>
          <a:p>
            <a:fld id="{CC3494D9-65B1-4CD4-9940-9642D765017C}" type="slidenum">
              <a:rPr lang="da-DK" smtClean="0"/>
              <a:t>9</a:t>
            </a:fld>
            <a:endParaRPr lang="da-DK"/>
          </a:p>
        </p:txBody>
      </p:sp>
    </p:spTree>
    <p:extLst>
      <p:ext uri="{BB962C8B-B14F-4D97-AF65-F5344CB8AC3E}">
        <p14:creationId xmlns:p14="http://schemas.microsoft.com/office/powerpoint/2010/main" val="1620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19A31-4AD4-4EC8-B3AE-3AEB22AC76A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B7BACCB-66AF-42FB-BCB5-CD5FDFD12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A23B966-E3E2-4EEA-A3AB-9C9CE1D422F0}"/>
              </a:ext>
            </a:extLst>
          </p:cNvPr>
          <p:cNvSpPr>
            <a:spLocks noGrp="1"/>
          </p:cNvSpPr>
          <p:nvPr>
            <p:ph type="dt" sz="half" idx="10"/>
          </p:nvPr>
        </p:nvSpPr>
        <p:spPr/>
        <p:txBody>
          <a:bodyPr/>
          <a:lstStyle/>
          <a:p>
            <a:fld id="{43C00F38-0BDC-2A4C-BE64-CB0A52779923}" type="datetime1">
              <a:rPr lang="da-DK" smtClean="0"/>
              <a:t>01-12-2021</a:t>
            </a:fld>
            <a:endParaRPr lang="da-DK"/>
          </a:p>
        </p:txBody>
      </p:sp>
      <p:sp>
        <p:nvSpPr>
          <p:cNvPr id="5" name="Pladsholder til sidefod 4">
            <a:extLst>
              <a:ext uri="{FF2B5EF4-FFF2-40B4-BE49-F238E27FC236}">
                <a16:creationId xmlns:a16="http://schemas.microsoft.com/office/drawing/2014/main" id="{45F6D588-EAE6-41CA-B777-8AB8525D107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290629-1D6D-43ED-A315-9969146A38F7}"/>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67292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9D059-B764-4DEA-865E-8C8D0663C31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15ED454-A042-4FEA-9E60-4E007408168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5C8B1E-FABA-4250-82E0-E806BB4F52EA}"/>
              </a:ext>
            </a:extLst>
          </p:cNvPr>
          <p:cNvSpPr>
            <a:spLocks noGrp="1"/>
          </p:cNvSpPr>
          <p:nvPr>
            <p:ph type="dt" sz="half" idx="10"/>
          </p:nvPr>
        </p:nvSpPr>
        <p:spPr/>
        <p:txBody>
          <a:bodyPr/>
          <a:lstStyle/>
          <a:p>
            <a:fld id="{DE0BD8B7-81EB-2944-81B4-C67F285C52B6}" type="datetime1">
              <a:rPr lang="da-DK" smtClean="0"/>
              <a:t>01-12-2021</a:t>
            </a:fld>
            <a:endParaRPr lang="da-DK"/>
          </a:p>
        </p:txBody>
      </p:sp>
      <p:sp>
        <p:nvSpPr>
          <p:cNvPr id="5" name="Pladsholder til sidefod 4">
            <a:extLst>
              <a:ext uri="{FF2B5EF4-FFF2-40B4-BE49-F238E27FC236}">
                <a16:creationId xmlns:a16="http://schemas.microsoft.com/office/drawing/2014/main" id="{6E8A763C-8976-4F74-9109-0C5ADC2DCD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691278-B870-44EB-878A-B6FAF72DB076}"/>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238623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C4BE0FE-E527-4BA7-BD57-20B4BD70D61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3302837-8B40-4627-AD61-30A1ECDB31B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39C6AD9-8A55-463A-AFCD-A0255ABCC963}"/>
              </a:ext>
            </a:extLst>
          </p:cNvPr>
          <p:cNvSpPr>
            <a:spLocks noGrp="1"/>
          </p:cNvSpPr>
          <p:nvPr>
            <p:ph type="dt" sz="half" idx="10"/>
          </p:nvPr>
        </p:nvSpPr>
        <p:spPr/>
        <p:txBody>
          <a:bodyPr/>
          <a:lstStyle/>
          <a:p>
            <a:fld id="{6E388BA1-D0B9-0E40-8BBC-BC200C8D25BD}" type="datetime1">
              <a:rPr lang="da-DK" smtClean="0"/>
              <a:t>01-12-2021</a:t>
            </a:fld>
            <a:endParaRPr lang="da-DK"/>
          </a:p>
        </p:txBody>
      </p:sp>
      <p:sp>
        <p:nvSpPr>
          <p:cNvPr id="5" name="Pladsholder til sidefod 4">
            <a:extLst>
              <a:ext uri="{FF2B5EF4-FFF2-40B4-BE49-F238E27FC236}">
                <a16:creationId xmlns:a16="http://schemas.microsoft.com/office/drawing/2014/main" id="{405206FD-A918-40AE-8665-D4A7561DC7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566857-619F-4C93-AACF-9D52A9A6179F}"/>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28259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27417-FED8-4BA5-B16D-94AEA716321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9F9F577-451D-437E-A96C-9B6712B4E0A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06BE25-73D3-4818-9E9F-395A6166342F}"/>
              </a:ext>
            </a:extLst>
          </p:cNvPr>
          <p:cNvSpPr>
            <a:spLocks noGrp="1"/>
          </p:cNvSpPr>
          <p:nvPr>
            <p:ph type="dt" sz="half" idx="10"/>
          </p:nvPr>
        </p:nvSpPr>
        <p:spPr/>
        <p:txBody>
          <a:bodyPr/>
          <a:lstStyle/>
          <a:p>
            <a:fld id="{377FBBBA-8A6B-024C-8A7B-6D073F60DB07}" type="datetime1">
              <a:rPr lang="da-DK" smtClean="0"/>
              <a:t>01-12-2021</a:t>
            </a:fld>
            <a:endParaRPr lang="da-DK"/>
          </a:p>
        </p:txBody>
      </p:sp>
      <p:sp>
        <p:nvSpPr>
          <p:cNvPr id="5" name="Pladsholder til sidefod 4">
            <a:extLst>
              <a:ext uri="{FF2B5EF4-FFF2-40B4-BE49-F238E27FC236}">
                <a16:creationId xmlns:a16="http://schemas.microsoft.com/office/drawing/2014/main" id="{FFF36042-2DCC-4E32-9D70-05E52F1AAB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C08789-5E67-43A3-ABC4-CA75DCC4D9DF}"/>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137728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579D9-233D-46D9-B56E-AE09D36F980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3F9516F-9CC0-49C7-B408-1E7B682F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957A2D9-3735-4CDD-A78C-4F8BC78A81B1}"/>
              </a:ext>
            </a:extLst>
          </p:cNvPr>
          <p:cNvSpPr>
            <a:spLocks noGrp="1"/>
          </p:cNvSpPr>
          <p:nvPr>
            <p:ph type="dt" sz="half" idx="10"/>
          </p:nvPr>
        </p:nvSpPr>
        <p:spPr/>
        <p:txBody>
          <a:bodyPr/>
          <a:lstStyle/>
          <a:p>
            <a:fld id="{D19F131A-7E8A-6248-92AC-8E4E14BB6AC2}" type="datetime1">
              <a:rPr lang="da-DK" smtClean="0"/>
              <a:t>01-12-2021</a:t>
            </a:fld>
            <a:endParaRPr lang="da-DK"/>
          </a:p>
        </p:txBody>
      </p:sp>
      <p:sp>
        <p:nvSpPr>
          <p:cNvPr id="5" name="Pladsholder til sidefod 4">
            <a:extLst>
              <a:ext uri="{FF2B5EF4-FFF2-40B4-BE49-F238E27FC236}">
                <a16:creationId xmlns:a16="http://schemas.microsoft.com/office/drawing/2014/main" id="{1960BE3C-7921-4AA5-A7F8-5C09CB02E2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C05175C-95B2-4F13-8358-56D603B1D5A6}"/>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423622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2CE17-D622-4400-A367-08CD84C8898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54A5939-2120-47B0-9981-053B5C513BB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1BC5FCE-3D1B-4C27-AFD0-B3F26A65707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377FB27-2328-4617-BEC4-32787124AC0B}"/>
              </a:ext>
            </a:extLst>
          </p:cNvPr>
          <p:cNvSpPr>
            <a:spLocks noGrp="1"/>
          </p:cNvSpPr>
          <p:nvPr>
            <p:ph type="dt" sz="half" idx="10"/>
          </p:nvPr>
        </p:nvSpPr>
        <p:spPr/>
        <p:txBody>
          <a:bodyPr/>
          <a:lstStyle/>
          <a:p>
            <a:fld id="{84B99DE3-1510-124C-98CF-C3D1DC282133}" type="datetime1">
              <a:rPr lang="da-DK" smtClean="0"/>
              <a:t>01-12-2021</a:t>
            </a:fld>
            <a:endParaRPr lang="da-DK"/>
          </a:p>
        </p:txBody>
      </p:sp>
      <p:sp>
        <p:nvSpPr>
          <p:cNvPr id="6" name="Pladsholder til sidefod 5">
            <a:extLst>
              <a:ext uri="{FF2B5EF4-FFF2-40B4-BE49-F238E27FC236}">
                <a16:creationId xmlns:a16="http://schemas.microsoft.com/office/drawing/2014/main" id="{E4B87856-673F-47E8-BB2F-04CF01BA3E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95C78A-679C-4665-BC3A-6FC82BB44AA5}"/>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389469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FB460-51B0-47D0-8B98-136D215CF4D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9710AD-524C-4851-BB99-41BF11C49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84B0AFA-1E3D-4BF5-9175-1D62B6811BF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2B3594B-7546-4AAD-A377-C5AF320F7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CA723F6-4784-4176-9088-94CD02EEEA7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E8665DD-C94B-4AAA-84DA-BFC2B3C9375E}"/>
              </a:ext>
            </a:extLst>
          </p:cNvPr>
          <p:cNvSpPr>
            <a:spLocks noGrp="1"/>
          </p:cNvSpPr>
          <p:nvPr>
            <p:ph type="dt" sz="half" idx="10"/>
          </p:nvPr>
        </p:nvSpPr>
        <p:spPr/>
        <p:txBody>
          <a:bodyPr/>
          <a:lstStyle/>
          <a:p>
            <a:fld id="{6588C0B4-75A8-C44B-8E34-F02EF0AD9424}" type="datetime1">
              <a:rPr lang="da-DK" smtClean="0"/>
              <a:t>01-12-2021</a:t>
            </a:fld>
            <a:endParaRPr lang="da-DK"/>
          </a:p>
        </p:txBody>
      </p:sp>
      <p:sp>
        <p:nvSpPr>
          <p:cNvPr id="8" name="Pladsholder til sidefod 7">
            <a:extLst>
              <a:ext uri="{FF2B5EF4-FFF2-40B4-BE49-F238E27FC236}">
                <a16:creationId xmlns:a16="http://schemas.microsoft.com/office/drawing/2014/main" id="{89EA9EF9-5864-41AA-8C2E-0FE8CD2307C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5CB49FB-CF0A-4CD9-AEA4-5E87F3BE4200}"/>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199384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1011-F907-4659-A776-6DA90B6E81B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398FF8E-7311-41A4-96A7-65EF4774E962}"/>
              </a:ext>
            </a:extLst>
          </p:cNvPr>
          <p:cNvSpPr>
            <a:spLocks noGrp="1"/>
          </p:cNvSpPr>
          <p:nvPr>
            <p:ph type="dt" sz="half" idx="10"/>
          </p:nvPr>
        </p:nvSpPr>
        <p:spPr/>
        <p:txBody>
          <a:bodyPr/>
          <a:lstStyle/>
          <a:p>
            <a:fld id="{16461D04-E753-2F4F-95D1-CEDE4FFDFBBC}" type="datetime1">
              <a:rPr lang="da-DK" smtClean="0"/>
              <a:t>01-12-2021</a:t>
            </a:fld>
            <a:endParaRPr lang="da-DK"/>
          </a:p>
        </p:txBody>
      </p:sp>
      <p:sp>
        <p:nvSpPr>
          <p:cNvPr id="4" name="Pladsholder til sidefod 3">
            <a:extLst>
              <a:ext uri="{FF2B5EF4-FFF2-40B4-BE49-F238E27FC236}">
                <a16:creationId xmlns:a16="http://schemas.microsoft.com/office/drawing/2014/main" id="{BF0C548C-D126-4A4B-B4D4-39576200CCF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C37C079-7130-4D32-8939-B09671784064}"/>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261163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C160D9E-0F47-476B-A346-6F1173DA2D59}"/>
              </a:ext>
            </a:extLst>
          </p:cNvPr>
          <p:cNvSpPr>
            <a:spLocks noGrp="1"/>
          </p:cNvSpPr>
          <p:nvPr>
            <p:ph type="dt" sz="half" idx="10"/>
          </p:nvPr>
        </p:nvSpPr>
        <p:spPr/>
        <p:txBody>
          <a:bodyPr/>
          <a:lstStyle/>
          <a:p>
            <a:fld id="{D76EE776-D984-4943-BC28-ED5B24369E1C}" type="datetime1">
              <a:rPr lang="da-DK" smtClean="0"/>
              <a:t>01-12-2021</a:t>
            </a:fld>
            <a:endParaRPr lang="da-DK"/>
          </a:p>
        </p:txBody>
      </p:sp>
      <p:sp>
        <p:nvSpPr>
          <p:cNvPr id="3" name="Pladsholder til sidefod 2">
            <a:extLst>
              <a:ext uri="{FF2B5EF4-FFF2-40B4-BE49-F238E27FC236}">
                <a16:creationId xmlns:a16="http://schemas.microsoft.com/office/drawing/2014/main" id="{EDEC399D-3613-45A5-A037-09D2347197D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A652BD2-6F2B-49FD-9435-9394E8FAAC13}"/>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14778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265B6-5272-4B3A-B028-2D090A58A70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7DF2A75-F820-4F38-A8F9-10D7835D8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08E3F86-C67D-4A97-9977-48D998330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546F08C-23C3-41C8-B97A-DF0E54E3AE51}"/>
              </a:ext>
            </a:extLst>
          </p:cNvPr>
          <p:cNvSpPr>
            <a:spLocks noGrp="1"/>
          </p:cNvSpPr>
          <p:nvPr>
            <p:ph type="dt" sz="half" idx="10"/>
          </p:nvPr>
        </p:nvSpPr>
        <p:spPr/>
        <p:txBody>
          <a:bodyPr/>
          <a:lstStyle/>
          <a:p>
            <a:fld id="{027D6CFA-D724-0541-A3F4-49D0DAA1AFF2}" type="datetime1">
              <a:rPr lang="da-DK" smtClean="0"/>
              <a:t>01-12-2021</a:t>
            </a:fld>
            <a:endParaRPr lang="da-DK"/>
          </a:p>
        </p:txBody>
      </p:sp>
      <p:sp>
        <p:nvSpPr>
          <p:cNvPr id="6" name="Pladsholder til sidefod 5">
            <a:extLst>
              <a:ext uri="{FF2B5EF4-FFF2-40B4-BE49-F238E27FC236}">
                <a16:creationId xmlns:a16="http://schemas.microsoft.com/office/drawing/2014/main" id="{160B323A-4C82-4654-897F-BB6AE17B326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50B7A76-6F7F-48DD-B347-19DB4A80C85F}"/>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38666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0AB3B-59C5-4D1C-B223-05BB8C1049C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3289ABB-FE2E-4D32-BE66-13F21439F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1041723-B98C-4EEA-B48C-3C60D4544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EA12998-CC51-4939-95C9-2827C0F55138}"/>
              </a:ext>
            </a:extLst>
          </p:cNvPr>
          <p:cNvSpPr>
            <a:spLocks noGrp="1"/>
          </p:cNvSpPr>
          <p:nvPr>
            <p:ph type="dt" sz="half" idx="10"/>
          </p:nvPr>
        </p:nvSpPr>
        <p:spPr/>
        <p:txBody>
          <a:bodyPr/>
          <a:lstStyle/>
          <a:p>
            <a:fld id="{01E8B9AE-24A1-9945-BDE8-03D16D06C496}" type="datetime1">
              <a:rPr lang="da-DK" smtClean="0"/>
              <a:t>01-12-2021</a:t>
            </a:fld>
            <a:endParaRPr lang="da-DK"/>
          </a:p>
        </p:txBody>
      </p:sp>
      <p:sp>
        <p:nvSpPr>
          <p:cNvPr id="6" name="Pladsholder til sidefod 5">
            <a:extLst>
              <a:ext uri="{FF2B5EF4-FFF2-40B4-BE49-F238E27FC236}">
                <a16:creationId xmlns:a16="http://schemas.microsoft.com/office/drawing/2014/main" id="{00875F23-0E30-4C78-9B87-DC621BB75A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E288520-9394-457D-92BD-BB245BA62C75}"/>
              </a:ext>
            </a:extLst>
          </p:cNvPr>
          <p:cNvSpPr>
            <a:spLocks noGrp="1"/>
          </p:cNvSpPr>
          <p:nvPr>
            <p:ph type="sldNum" sz="quarter" idx="12"/>
          </p:nvPr>
        </p:nvSpPr>
        <p:spPr/>
        <p:txBody>
          <a:bodyPr/>
          <a:lstStyle/>
          <a:p>
            <a:fld id="{C21AE62A-2861-4856-8E3D-A945C019C9C8}" type="slidenum">
              <a:rPr lang="da-DK" smtClean="0"/>
              <a:t>‹nr.›</a:t>
            </a:fld>
            <a:endParaRPr lang="da-DK"/>
          </a:p>
        </p:txBody>
      </p:sp>
    </p:spTree>
    <p:extLst>
      <p:ext uri="{BB962C8B-B14F-4D97-AF65-F5344CB8AC3E}">
        <p14:creationId xmlns:p14="http://schemas.microsoft.com/office/powerpoint/2010/main" val="234183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3284855-D482-4EF2-B38A-C5B6EB300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75DD9-D4CE-4E54-9628-D6D405831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0DDB5F4-2575-4471-8713-565EBA09C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2D83C-2746-CD47-86E3-7F71B5AC6DBD}" type="datetime1">
              <a:rPr lang="da-DK" smtClean="0"/>
              <a:t>01-12-2021</a:t>
            </a:fld>
            <a:endParaRPr lang="da-DK"/>
          </a:p>
        </p:txBody>
      </p:sp>
      <p:sp>
        <p:nvSpPr>
          <p:cNvPr id="5" name="Pladsholder til sidefod 4">
            <a:extLst>
              <a:ext uri="{FF2B5EF4-FFF2-40B4-BE49-F238E27FC236}">
                <a16:creationId xmlns:a16="http://schemas.microsoft.com/office/drawing/2014/main" id="{0ACEE401-068A-4B2E-9C53-56DE45B79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5AD9DCA-437E-4E26-AD69-E60CA115B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AE62A-2861-4856-8E3D-A945C019C9C8}" type="slidenum">
              <a:rPr lang="da-DK" smtClean="0"/>
              <a:t>‹nr.›</a:t>
            </a:fld>
            <a:endParaRPr lang="da-DK"/>
          </a:p>
        </p:txBody>
      </p:sp>
    </p:spTree>
    <p:extLst>
      <p:ext uri="{BB962C8B-B14F-4D97-AF65-F5344CB8AC3E}">
        <p14:creationId xmlns:p14="http://schemas.microsoft.com/office/powerpoint/2010/main" val="79421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C2F6F-83A0-DB4D-8D00-72AF02939EAF}"/>
              </a:ext>
            </a:extLst>
          </p:cNvPr>
          <p:cNvSpPr>
            <a:spLocks noGrp="1"/>
          </p:cNvSpPr>
          <p:nvPr>
            <p:ph type="ctrTitle"/>
          </p:nvPr>
        </p:nvSpPr>
        <p:spPr>
          <a:xfrm>
            <a:off x="5203371" y="552183"/>
            <a:ext cx="6728187" cy="2876818"/>
          </a:xfrm>
          <a:noFill/>
        </p:spPr>
        <p:txBody>
          <a:bodyPr>
            <a:normAutofit/>
          </a:bodyPr>
          <a:lstStyle/>
          <a:p>
            <a:pPr algn="l"/>
            <a:r>
              <a:rPr lang="da-DK" sz="4800" dirty="0"/>
              <a:t>Minoritetsældre og selvudpegede hjælpere </a:t>
            </a:r>
            <a:r>
              <a:rPr lang="en-DK" sz="3300" dirty="0"/>
              <a:t>Kommunal velfærd og omsorg </a:t>
            </a:r>
            <a:r>
              <a:rPr lang="en-GB" sz="3300" dirty="0"/>
              <a:t>i</a:t>
            </a:r>
            <a:r>
              <a:rPr lang="en-DK" sz="3300" dirty="0"/>
              <a:t> forandring</a:t>
            </a:r>
          </a:p>
        </p:txBody>
      </p:sp>
      <p:sp>
        <p:nvSpPr>
          <p:cNvPr id="3" name="Subtitle 2">
            <a:extLst>
              <a:ext uri="{FF2B5EF4-FFF2-40B4-BE49-F238E27FC236}">
                <a16:creationId xmlns:a16="http://schemas.microsoft.com/office/drawing/2014/main" id="{4A70346E-3945-0D41-92A9-279FB80D4BC5}"/>
              </a:ext>
            </a:extLst>
          </p:cNvPr>
          <p:cNvSpPr>
            <a:spLocks noGrp="1"/>
          </p:cNvSpPr>
          <p:nvPr>
            <p:ph type="subTitle" idx="1"/>
          </p:nvPr>
        </p:nvSpPr>
        <p:spPr>
          <a:xfrm>
            <a:off x="5203370" y="3565516"/>
            <a:ext cx="6542316" cy="1915886"/>
          </a:xfrm>
          <a:noFill/>
        </p:spPr>
        <p:txBody>
          <a:bodyPr>
            <a:normAutofit fontScale="62500" lnSpcReduction="20000"/>
          </a:bodyPr>
          <a:lstStyle/>
          <a:p>
            <a:pPr algn="l"/>
            <a:endParaRPr lang="en-DK" sz="1300" dirty="0"/>
          </a:p>
          <a:p>
            <a:pPr algn="l"/>
            <a:endParaRPr lang="en-DK" sz="2000" dirty="0"/>
          </a:p>
          <a:p>
            <a:pPr algn="l"/>
            <a:r>
              <a:rPr lang="en-DK" sz="3300" dirty="0"/>
              <a:t>Mikkel Rytter</a:t>
            </a:r>
            <a:r>
              <a:rPr lang="da-DK" sz="3300" dirty="0"/>
              <a:t>, Aarhus Universitet</a:t>
            </a:r>
          </a:p>
          <a:p>
            <a:pPr algn="l"/>
            <a:r>
              <a:rPr lang="da-DK" sz="3300" dirty="0"/>
              <a:t>Sara Lei Sparre, Aarhus Universitet</a:t>
            </a:r>
          </a:p>
          <a:p>
            <a:pPr algn="l"/>
            <a:r>
              <a:rPr lang="da-DK" sz="3300" dirty="0"/>
              <a:t>Abir M. Ismail</a:t>
            </a:r>
            <a:r>
              <a:rPr lang="en-DK" sz="3300" dirty="0"/>
              <a:t>, Aarhus Universitet</a:t>
            </a:r>
            <a:endParaRPr lang="da-DK" sz="3300" dirty="0"/>
          </a:p>
          <a:p>
            <a:pPr algn="l"/>
            <a:r>
              <a:rPr lang="da-DK" sz="3300" dirty="0"/>
              <a:t>Anika Liversage, VIVE</a:t>
            </a:r>
            <a:endParaRPr lang="en-DK" sz="1300" dirty="0"/>
          </a:p>
          <a:p>
            <a:pPr algn="l"/>
            <a:endParaRPr lang="en-DK" sz="1300" dirty="0"/>
          </a:p>
        </p:txBody>
      </p:sp>
      <p:pic>
        <p:nvPicPr>
          <p:cNvPr id="5" name="Billede 4">
            <a:extLst>
              <a:ext uri="{FF2B5EF4-FFF2-40B4-BE49-F238E27FC236}">
                <a16:creationId xmlns:a16="http://schemas.microsoft.com/office/drawing/2014/main" id="{ACF0CED5-20CA-499D-B839-E8C159091F50}"/>
              </a:ext>
            </a:extLst>
          </p:cNvPr>
          <p:cNvPicPr>
            <a:picLocks noChangeAspect="1"/>
          </p:cNvPicPr>
          <p:nvPr/>
        </p:nvPicPr>
        <p:blipFill rotWithShape="1">
          <a:blip r:embed="rId3"/>
          <a:srcRect b="2823"/>
          <a:stretch/>
        </p:blipFill>
        <p:spPr>
          <a:xfrm>
            <a:off x="0" y="-136515"/>
            <a:ext cx="4992985" cy="6857990"/>
          </a:xfrm>
          <a:prstGeom prst="rect">
            <a:avLst/>
          </a:prstGeom>
        </p:spPr>
      </p:pic>
      <p:sp>
        <p:nvSpPr>
          <p:cNvPr id="4" name="Slide Number Placeholder 3">
            <a:extLst>
              <a:ext uri="{FF2B5EF4-FFF2-40B4-BE49-F238E27FC236}">
                <a16:creationId xmlns:a16="http://schemas.microsoft.com/office/drawing/2014/main" id="{D3AA731C-2A54-C94A-99D0-B86D3D38AFD9}"/>
              </a:ext>
            </a:extLst>
          </p:cNvPr>
          <p:cNvSpPr>
            <a:spLocks noGrp="1"/>
          </p:cNvSpPr>
          <p:nvPr>
            <p:ph type="sldNum" sz="quarter" idx="12"/>
          </p:nvPr>
        </p:nvSpPr>
        <p:spPr>
          <a:xfrm>
            <a:off x="10193124" y="6356350"/>
            <a:ext cx="1160675" cy="365125"/>
          </a:xfrm>
        </p:spPr>
        <p:txBody>
          <a:bodyPr>
            <a:normAutofit/>
          </a:bodyPr>
          <a:lstStyle/>
          <a:p>
            <a:pPr>
              <a:spcAft>
                <a:spcPts val="600"/>
              </a:spcAft>
            </a:pPr>
            <a:fld id="{C21AE62A-2861-4856-8E3D-A945C019C9C8}" type="slidenum">
              <a:rPr lang="da-DK"/>
              <a:pPr>
                <a:spcAft>
                  <a:spcPts val="600"/>
                </a:spcAft>
              </a:pPr>
              <a:t>1</a:t>
            </a:fld>
            <a:endParaRPr lang="da-DK"/>
          </a:p>
        </p:txBody>
      </p:sp>
      <p:sp>
        <p:nvSpPr>
          <p:cNvPr id="6" name="Tekstfelt 5">
            <a:extLst>
              <a:ext uri="{FF2B5EF4-FFF2-40B4-BE49-F238E27FC236}">
                <a16:creationId xmlns:a16="http://schemas.microsoft.com/office/drawing/2014/main" id="{0C8F34D9-4C90-40DE-9E21-2294185D2A95}"/>
              </a:ext>
            </a:extLst>
          </p:cNvPr>
          <p:cNvSpPr txBox="1"/>
          <p:nvPr/>
        </p:nvSpPr>
        <p:spPr>
          <a:xfrm>
            <a:off x="5203370" y="5987018"/>
            <a:ext cx="6150429" cy="400110"/>
          </a:xfrm>
          <a:prstGeom prst="rect">
            <a:avLst/>
          </a:prstGeom>
          <a:noFill/>
        </p:spPr>
        <p:txBody>
          <a:bodyPr wrap="square" rtlCol="0">
            <a:spAutoFit/>
          </a:bodyPr>
          <a:lstStyle/>
          <a:p>
            <a:r>
              <a:rPr lang="en-GB" sz="2000" dirty="0" err="1"/>
              <a:t>Boglancering</a:t>
            </a:r>
            <a:r>
              <a:rPr lang="en-GB" sz="2000" dirty="0"/>
              <a:t>, VIVE, 2. </a:t>
            </a:r>
            <a:r>
              <a:rPr lang="en-GB" sz="2000" dirty="0" err="1"/>
              <a:t>december</a:t>
            </a:r>
            <a:r>
              <a:rPr lang="en-GB" sz="2000" dirty="0"/>
              <a:t> 2021</a:t>
            </a:r>
          </a:p>
        </p:txBody>
      </p:sp>
    </p:spTree>
    <p:extLst>
      <p:ext uri="{BB962C8B-B14F-4D97-AF65-F5344CB8AC3E}">
        <p14:creationId xmlns:p14="http://schemas.microsoft.com/office/powerpoint/2010/main" val="336112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646611" y="1291046"/>
            <a:ext cx="4585789" cy="5324535"/>
          </a:xfrm>
          <a:prstGeom prst="rect">
            <a:avLst/>
          </a:prstGeom>
          <a:noFill/>
          <a:ln w="9525">
            <a:noFill/>
            <a:miter lim="800000"/>
            <a:headEnd/>
            <a:tailEnd/>
          </a:ln>
        </p:spPr>
        <p:txBody>
          <a:bodyPr wrap="square">
            <a:spAutoFit/>
          </a:bodyPr>
          <a:lstStyle/>
          <a:p>
            <a:r>
              <a:rPr lang="da-DK" sz="2000" dirty="0">
                <a:latin typeface="AU Passata" panose="020B0503030502030804" pitchFamily="34" charset="0"/>
              </a:rPr>
              <a:t>Migrationshistorie giver forskellige ressourcer og forudsætninger:</a:t>
            </a:r>
          </a:p>
          <a:p>
            <a:endParaRPr lang="da-DK" sz="2000" dirty="0">
              <a:latin typeface="AU Passata" panose="020B0503030502030804" pitchFamily="34" charset="0"/>
            </a:endParaRPr>
          </a:p>
          <a:p>
            <a:r>
              <a:rPr lang="da-DK" sz="2000" dirty="0">
                <a:latin typeface="AU Passata" panose="020B0503030502030804" pitchFamily="34" charset="0"/>
              </a:rPr>
              <a:t>”Familier med åbne døre” (Schmidt 2002)</a:t>
            </a:r>
          </a:p>
          <a:p>
            <a:endParaRPr lang="da-DK" sz="2000" dirty="0">
              <a:latin typeface="AU Passata" panose="020B0503030502030804" pitchFamily="34" charset="0"/>
            </a:endParaRPr>
          </a:p>
          <a:p>
            <a:pPr marL="342900" indent="-342900">
              <a:buFont typeface="Arial" panose="020B0604020202020204" pitchFamily="34" charset="0"/>
              <a:buChar char="•"/>
            </a:pPr>
            <a:r>
              <a:rPr lang="da-DK" sz="2000" dirty="0">
                <a:latin typeface="AU Passata" panose="020B0503030502030804" pitchFamily="34" charset="0"/>
              </a:rPr>
              <a:t>Huse/lejligheder, men tæt ved hinanden;</a:t>
            </a:r>
          </a:p>
          <a:p>
            <a:pPr marL="342900" indent="-342900">
              <a:buFont typeface="Arial" panose="020B0604020202020204" pitchFamily="34" charset="0"/>
              <a:buChar char="•"/>
            </a:pPr>
            <a:r>
              <a:rPr lang="da-DK" sz="2000" dirty="0">
                <a:latin typeface="AU Passata" panose="020B0503030502030804" pitchFamily="34" charset="0"/>
              </a:rPr>
              <a:t>Familiemedlemmer ses ofte/dagligt;</a:t>
            </a:r>
          </a:p>
          <a:p>
            <a:pPr marL="342900" indent="-342900">
              <a:buFont typeface="Arial" panose="020B0604020202020204" pitchFamily="34" charset="0"/>
              <a:buChar char="•"/>
            </a:pPr>
            <a:r>
              <a:rPr lang="da-DK" sz="2000" dirty="0">
                <a:latin typeface="AU Passata" panose="020B0503030502030804" pitchFamily="34" charset="0"/>
              </a:rPr>
              <a:t>Man går ind og ud - flytter rundt;</a:t>
            </a:r>
          </a:p>
          <a:p>
            <a:pPr marL="342900" indent="-342900">
              <a:buFont typeface="Arial" panose="020B0604020202020204" pitchFamily="34" charset="0"/>
              <a:buChar char="•"/>
            </a:pPr>
            <a:r>
              <a:rPr lang="da-DK" sz="2000" dirty="0">
                <a:latin typeface="AU Passata" panose="020B0503030502030804" pitchFamily="34" charset="0"/>
              </a:rPr>
              <a:t>Opdragelse af børn;</a:t>
            </a:r>
          </a:p>
          <a:p>
            <a:pPr marL="342900" indent="-342900">
              <a:buFont typeface="Arial" panose="020B0604020202020204" pitchFamily="34" charset="0"/>
              <a:buChar char="•"/>
            </a:pPr>
            <a:r>
              <a:rPr lang="da-DK" sz="2000" dirty="0">
                <a:latin typeface="AU Passata" panose="020B0503030502030804" pitchFamily="34" charset="0"/>
              </a:rPr>
              <a:t>Fælles økonomi.</a:t>
            </a:r>
          </a:p>
          <a:p>
            <a:r>
              <a:rPr lang="da-DK" sz="2000" dirty="0">
                <a:latin typeface="AU Passata" panose="020B0503030502030804" pitchFamily="34" charset="0"/>
                <a:sym typeface="Wingdings" pitchFamily="2" charset="2"/>
              </a:rPr>
              <a:t> Fælles opgave ved omsorg og pleje af ældre</a:t>
            </a:r>
            <a:endParaRPr lang="da-DK" sz="2000" dirty="0">
              <a:latin typeface="AU Passata" panose="020B0503030502030804" pitchFamily="34" charset="0"/>
            </a:endParaRPr>
          </a:p>
          <a:p>
            <a:endParaRPr lang="da-DK" sz="2000" dirty="0">
              <a:latin typeface="AU Passata" panose="020B0503030502030804" pitchFamily="34" charset="0"/>
            </a:endParaRPr>
          </a:p>
          <a:p>
            <a:endParaRPr lang="da-DK" sz="2000" dirty="0">
              <a:latin typeface="AU Passata" panose="020B0503030502030804" pitchFamily="34" charset="0"/>
            </a:endParaRPr>
          </a:p>
          <a:p>
            <a:endParaRPr lang="da-DK" sz="2000" dirty="0">
              <a:latin typeface="AU Passata" panose="020B0503030502030804" pitchFamily="34" charset="0"/>
            </a:endParaRPr>
          </a:p>
          <a:p>
            <a:endParaRPr lang="da-DK" sz="2000" dirty="0">
              <a:latin typeface="AU Passata" panose="020B0503030502030804" pitchFamily="34" charset="0"/>
            </a:endParaRPr>
          </a:p>
        </p:txBody>
      </p:sp>
      <p:pic>
        <p:nvPicPr>
          <p:cNvPr id="6" name="Picture 5">
            <a:extLst>
              <a:ext uri="{FF2B5EF4-FFF2-40B4-BE49-F238E27FC236}">
                <a16:creationId xmlns:a16="http://schemas.microsoft.com/office/drawing/2014/main" id="{66FC0791-EFB9-544E-A411-515CD70A9BF5}"/>
              </a:ext>
            </a:extLst>
          </p:cNvPr>
          <p:cNvPicPr>
            <a:picLocks noChangeAspect="1"/>
          </p:cNvPicPr>
          <p:nvPr/>
        </p:nvPicPr>
        <p:blipFill>
          <a:blip r:embed="rId3"/>
          <a:stretch>
            <a:fillRect/>
          </a:stretch>
        </p:blipFill>
        <p:spPr>
          <a:xfrm>
            <a:off x="5090614" y="1291046"/>
            <a:ext cx="6823881" cy="3979454"/>
          </a:xfrm>
          <a:prstGeom prst="rect">
            <a:avLst/>
          </a:prstGeom>
        </p:spPr>
      </p:pic>
      <p:sp>
        <p:nvSpPr>
          <p:cNvPr id="5" name="Titel 1">
            <a:extLst>
              <a:ext uri="{FF2B5EF4-FFF2-40B4-BE49-F238E27FC236}">
                <a16:creationId xmlns:a16="http://schemas.microsoft.com/office/drawing/2014/main" id="{927FFAD3-5899-430D-847F-6FE6EDF24965}"/>
              </a:ext>
            </a:extLst>
          </p:cNvPr>
          <p:cNvSpPr txBox="1">
            <a:spLocks/>
          </p:cNvSpPr>
          <p:nvPr/>
        </p:nvSpPr>
        <p:spPr>
          <a:xfrm>
            <a:off x="646611" y="365125"/>
            <a:ext cx="10515600" cy="732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800" b="1" dirty="0">
                <a:latin typeface="AU Passata" panose="020B0503030502030804" pitchFamily="34" charset="0"/>
              </a:rPr>
              <a:t>Mit, dit og vores hjem</a:t>
            </a:r>
          </a:p>
        </p:txBody>
      </p:sp>
      <p:sp>
        <p:nvSpPr>
          <p:cNvPr id="2" name="Slide Number Placeholder 1">
            <a:extLst>
              <a:ext uri="{FF2B5EF4-FFF2-40B4-BE49-F238E27FC236}">
                <a16:creationId xmlns:a16="http://schemas.microsoft.com/office/drawing/2014/main" id="{766DD7DF-47C8-D443-B04D-5A88D761983D}"/>
              </a:ext>
            </a:extLst>
          </p:cNvPr>
          <p:cNvSpPr>
            <a:spLocks noGrp="1"/>
          </p:cNvSpPr>
          <p:nvPr>
            <p:ph type="sldNum" sz="quarter" idx="12"/>
          </p:nvPr>
        </p:nvSpPr>
        <p:spPr/>
        <p:txBody>
          <a:bodyPr/>
          <a:lstStyle/>
          <a:p>
            <a:fld id="{C21AE62A-2861-4856-8E3D-A945C019C9C8}" type="slidenum">
              <a:rPr lang="da-DK" smtClean="0"/>
              <a:t>10</a:t>
            </a:fld>
            <a:endParaRPr lang="da-DK"/>
          </a:p>
        </p:txBody>
      </p:sp>
    </p:spTree>
    <p:extLst>
      <p:ext uri="{BB962C8B-B14F-4D97-AF65-F5344CB8AC3E}">
        <p14:creationId xmlns:p14="http://schemas.microsoft.com/office/powerpoint/2010/main" val="44222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452438" y="519113"/>
            <a:ext cx="10642600" cy="566737"/>
          </a:xfrm>
          <a:prstGeom prst="rect">
            <a:avLst/>
          </a:prstGeom>
        </p:spPr>
        <p:txBody>
          <a:bodyPr rtlCol="0">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fontAlgn="auto">
              <a:spcAft>
                <a:spcPts val="0"/>
              </a:spcAft>
              <a:defRPr/>
            </a:pPr>
            <a:r>
              <a:rPr lang="da-DK" sz="3800" b="1" dirty="0">
                <a:latin typeface="AU Passata" panose="020B0503030502030804" pitchFamily="34" charset="0"/>
              </a:rPr>
              <a:t>§94 og familiernes økonomi</a:t>
            </a:r>
          </a:p>
          <a:p>
            <a:pPr fontAlgn="auto">
              <a:spcAft>
                <a:spcPts val="0"/>
              </a:spcAft>
              <a:defRPr/>
            </a:pPr>
            <a:endParaRPr lang="en-GB" sz="3800" b="1" dirty="0">
              <a:latin typeface="AU Passata" panose="020B0503030502030804" pitchFamily="34" charset="0"/>
            </a:endParaRPr>
          </a:p>
        </p:txBody>
      </p:sp>
      <p:sp>
        <p:nvSpPr>
          <p:cNvPr id="7" name="Rectangle 3"/>
          <p:cNvSpPr txBox="1">
            <a:spLocks noChangeArrowheads="1"/>
          </p:cNvSpPr>
          <p:nvPr/>
        </p:nvSpPr>
        <p:spPr bwMode="auto">
          <a:xfrm>
            <a:off x="452438" y="1389063"/>
            <a:ext cx="6785977" cy="393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200" dirty="0"/>
              <a:t>De nye gamle</a:t>
            </a:r>
          </a:p>
          <a:p>
            <a:pPr>
              <a:buFont typeface="Arial" panose="020B0604020202020204" pitchFamily="34" charset="0"/>
              <a:buChar char="•"/>
            </a:pPr>
            <a:r>
              <a:rPr lang="da-DK" sz="2200" dirty="0"/>
              <a:t>Ufaglært arbejde med ringe opsparing</a:t>
            </a:r>
          </a:p>
          <a:p>
            <a:pPr>
              <a:buFont typeface="Arial" panose="020B0604020202020204" pitchFamily="34" charset="0"/>
              <a:buChar char="•"/>
            </a:pPr>
            <a:r>
              <a:rPr lang="da-DK" sz="2200" dirty="0"/>
              <a:t>Tidlig exit fra arbejdsmarkedet</a:t>
            </a:r>
          </a:p>
          <a:p>
            <a:pPr>
              <a:buFont typeface="Arial" panose="020B0604020202020204" pitchFamily="34" charset="0"/>
              <a:buChar char="•"/>
            </a:pPr>
            <a:r>
              <a:rPr lang="da-DK" sz="2200" dirty="0"/>
              <a:t>Danske regler om brøkpension</a:t>
            </a:r>
          </a:p>
          <a:p>
            <a:pPr>
              <a:buFont typeface="Arial" panose="020B0604020202020204" pitchFamily="34" charset="0"/>
              <a:buChar char="•"/>
            </a:pPr>
            <a:r>
              <a:rPr lang="da-DK" sz="2200" dirty="0"/>
              <a:t>Kønsforskel – kvinder er fattigere end mænd</a:t>
            </a:r>
          </a:p>
          <a:p>
            <a:pPr marL="457200" lvl="1" indent="0">
              <a:buNone/>
            </a:pPr>
            <a:endParaRPr lang="da-DK" sz="2200" dirty="0"/>
          </a:p>
          <a:p>
            <a:pPr marL="0" indent="0">
              <a:buNone/>
            </a:pPr>
            <a:r>
              <a:rPr lang="da-DK" sz="2200" dirty="0"/>
              <a:t>Ift. §94:</a:t>
            </a:r>
          </a:p>
          <a:p>
            <a:r>
              <a:rPr lang="da-DK" sz="2200" dirty="0"/>
              <a:t>Når man bor sammen, kan man spare penge</a:t>
            </a:r>
          </a:p>
          <a:p>
            <a:r>
              <a:rPr lang="da-DK" sz="2200" dirty="0"/>
              <a:t>Familier kan være afhængige af §94-indtægten, selv om den er relativt lav.</a:t>
            </a:r>
          </a:p>
          <a:p>
            <a:r>
              <a:rPr lang="da-DK" sz="2200" dirty="0"/>
              <a:t>Udfordring for nogle ift. medicin, varme, god kost – og ferier</a:t>
            </a:r>
          </a:p>
        </p:txBody>
      </p:sp>
      <p:pic>
        <p:nvPicPr>
          <p:cNvPr id="3" name="Billede 2"/>
          <p:cNvPicPr>
            <a:picLocks noChangeAspect="1"/>
          </p:cNvPicPr>
          <p:nvPr/>
        </p:nvPicPr>
        <p:blipFill>
          <a:blip r:embed="rId3"/>
          <a:stretch>
            <a:fillRect/>
          </a:stretch>
        </p:blipFill>
        <p:spPr>
          <a:xfrm>
            <a:off x="7238415" y="-57150"/>
            <a:ext cx="4818158" cy="5383213"/>
          </a:xfrm>
          <a:prstGeom prst="rect">
            <a:avLst/>
          </a:prstGeom>
        </p:spPr>
      </p:pic>
      <p:sp>
        <p:nvSpPr>
          <p:cNvPr id="4" name="Slide Number Placeholder 3">
            <a:extLst>
              <a:ext uri="{FF2B5EF4-FFF2-40B4-BE49-F238E27FC236}">
                <a16:creationId xmlns:a16="http://schemas.microsoft.com/office/drawing/2014/main" id="{BC84FBB4-345C-D745-BD78-0584795FDE15}"/>
              </a:ext>
            </a:extLst>
          </p:cNvPr>
          <p:cNvSpPr>
            <a:spLocks noGrp="1"/>
          </p:cNvSpPr>
          <p:nvPr>
            <p:ph type="sldNum" sz="quarter" idx="12"/>
          </p:nvPr>
        </p:nvSpPr>
        <p:spPr/>
        <p:txBody>
          <a:bodyPr/>
          <a:lstStyle/>
          <a:p>
            <a:fld id="{C21AE62A-2861-4856-8E3D-A945C019C9C8}" type="slidenum">
              <a:rPr lang="da-DK" smtClean="0"/>
              <a:t>11</a:t>
            </a:fld>
            <a:endParaRPr lang="da-DK"/>
          </a:p>
        </p:txBody>
      </p:sp>
    </p:spTree>
    <p:extLst>
      <p:ext uri="{BB962C8B-B14F-4D97-AF65-F5344CB8AC3E}">
        <p14:creationId xmlns:p14="http://schemas.microsoft.com/office/powerpoint/2010/main" val="26832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cstate="hqprint">
            <a:extLst>
              <a:ext uri="{28A0092B-C50C-407E-A947-70E740481C1C}">
                <a14:useLocalDpi xmlns:a14="http://schemas.microsoft.com/office/drawing/2010/main" val="0"/>
              </a:ext>
            </a:extLst>
          </a:blip>
          <a:srcRect r="21617" b="909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286034-935E-42BF-A993-B86C2B24B4CF}"/>
              </a:ext>
            </a:extLst>
          </p:cNvPr>
          <p:cNvSpPr>
            <a:spLocks noGrp="1"/>
          </p:cNvSpPr>
          <p:nvPr>
            <p:ph type="title"/>
          </p:nvPr>
        </p:nvSpPr>
        <p:spPr>
          <a:xfrm>
            <a:off x="594805" y="640263"/>
            <a:ext cx="3934164" cy="1344975"/>
          </a:xfrm>
        </p:spPr>
        <p:txBody>
          <a:bodyPr>
            <a:noAutofit/>
          </a:bodyPr>
          <a:lstStyle/>
          <a:p>
            <a:r>
              <a:rPr lang="da-DK" sz="3300" b="1" dirty="0">
                <a:latin typeface="AU Passata" panose="020B0503030502030804" pitchFamily="34" charset="0"/>
              </a:rPr>
              <a:t>Mad - et friktionsfelt</a:t>
            </a:r>
          </a:p>
        </p:txBody>
      </p:sp>
      <p:sp>
        <p:nvSpPr>
          <p:cNvPr id="3" name="Pladsholder til indhold 2">
            <a:extLst>
              <a:ext uri="{FF2B5EF4-FFF2-40B4-BE49-F238E27FC236}">
                <a16:creationId xmlns:a16="http://schemas.microsoft.com/office/drawing/2014/main" id="{39A6229F-FA93-42ED-998E-F69080AFCBC5}"/>
              </a:ext>
            </a:extLst>
          </p:cNvPr>
          <p:cNvSpPr>
            <a:spLocks noGrp="1"/>
          </p:cNvSpPr>
          <p:nvPr>
            <p:ph idx="1"/>
          </p:nvPr>
        </p:nvSpPr>
        <p:spPr>
          <a:xfrm>
            <a:off x="594110" y="2121763"/>
            <a:ext cx="3764826" cy="3773010"/>
          </a:xfrm>
        </p:spPr>
        <p:txBody>
          <a:bodyPr>
            <a:normAutofit/>
          </a:bodyPr>
          <a:lstStyle/>
          <a:p>
            <a:r>
              <a:rPr lang="en-GB" sz="2200" dirty="0"/>
              <a:t>Mad </a:t>
            </a:r>
            <a:r>
              <a:rPr lang="en-GB" sz="2200" dirty="0" err="1"/>
              <a:t>som</a:t>
            </a:r>
            <a:r>
              <a:rPr lang="en-GB" sz="2200" dirty="0"/>
              <a:t> et </a:t>
            </a:r>
            <a:r>
              <a:rPr lang="en-GB" sz="2200" dirty="0" err="1"/>
              <a:t>middel</a:t>
            </a:r>
            <a:r>
              <a:rPr lang="en-GB" sz="2200" dirty="0"/>
              <a:t> </a:t>
            </a:r>
            <a:r>
              <a:rPr lang="en-GB" sz="2200" dirty="0" err="1"/>
              <a:t>til</a:t>
            </a:r>
            <a:r>
              <a:rPr lang="en-GB" sz="2200" dirty="0"/>
              <a:t> </a:t>
            </a:r>
            <a:r>
              <a:rPr lang="en-GB" sz="2200" dirty="0" err="1"/>
              <a:t>omsorg</a:t>
            </a:r>
            <a:r>
              <a:rPr lang="en-GB" sz="2200" dirty="0"/>
              <a:t> og </a:t>
            </a:r>
            <a:r>
              <a:rPr lang="en-GB" sz="2200" dirty="0" err="1"/>
              <a:t>pleje</a:t>
            </a:r>
            <a:r>
              <a:rPr lang="en-GB" sz="2200" dirty="0"/>
              <a:t> (</a:t>
            </a:r>
            <a:r>
              <a:rPr lang="en-GB" sz="2200" dirty="0" err="1"/>
              <a:t>kommunale</a:t>
            </a:r>
            <a:r>
              <a:rPr lang="en-GB" sz="2200" dirty="0"/>
              <a:t> visitation)</a:t>
            </a:r>
          </a:p>
          <a:p>
            <a:pPr marL="0" indent="0">
              <a:buNone/>
            </a:pPr>
            <a:endParaRPr lang="en-GB" sz="2200" dirty="0"/>
          </a:p>
          <a:p>
            <a:r>
              <a:rPr lang="en-GB" sz="2200" dirty="0"/>
              <a:t>Mad </a:t>
            </a:r>
            <a:r>
              <a:rPr lang="en-GB" sz="2200" dirty="0" err="1"/>
              <a:t>som</a:t>
            </a:r>
            <a:r>
              <a:rPr lang="en-GB" sz="2200" dirty="0"/>
              <a:t> et </a:t>
            </a:r>
            <a:r>
              <a:rPr lang="en-GB" sz="2200" i="1" dirty="0" err="1"/>
              <a:t>mål</a:t>
            </a:r>
            <a:r>
              <a:rPr lang="en-GB" sz="2200" dirty="0"/>
              <a:t> der </a:t>
            </a:r>
            <a:r>
              <a:rPr lang="en-GB" sz="2200" dirty="0" err="1"/>
              <a:t>manifesterer</a:t>
            </a:r>
            <a:r>
              <a:rPr lang="en-GB" sz="2200" dirty="0"/>
              <a:t> </a:t>
            </a:r>
            <a:r>
              <a:rPr lang="en-GB" sz="2200" dirty="0" err="1"/>
              <a:t>familierelation</a:t>
            </a:r>
            <a:r>
              <a:rPr lang="en-GB" sz="2200" dirty="0"/>
              <a:t> og </a:t>
            </a:r>
            <a:r>
              <a:rPr lang="en-GB" sz="2200" dirty="0" err="1"/>
              <a:t>omsorg</a:t>
            </a:r>
            <a:r>
              <a:rPr lang="en-GB" sz="2200" dirty="0"/>
              <a:t> (</a:t>
            </a:r>
            <a:r>
              <a:rPr lang="en-GB" sz="2200" dirty="0" err="1"/>
              <a:t>familien</a:t>
            </a:r>
            <a:r>
              <a:rPr lang="en-GB" sz="2200" dirty="0"/>
              <a:t> og den </a:t>
            </a:r>
            <a:r>
              <a:rPr lang="en-GB" sz="2200" dirty="0" err="1"/>
              <a:t>selvudpegede</a:t>
            </a:r>
            <a:r>
              <a:rPr lang="en-GB" sz="2200" dirty="0"/>
              <a:t> </a:t>
            </a:r>
            <a:r>
              <a:rPr lang="en-GB" sz="2200" dirty="0" err="1"/>
              <a:t>hjælper</a:t>
            </a:r>
            <a:r>
              <a:rPr lang="en-GB" sz="2200" dirty="0"/>
              <a:t>)</a:t>
            </a:r>
          </a:p>
        </p:txBody>
      </p:sp>
      <p:sp>
        <p:nvSpPr>
          <p:cNvPr id="4" name="Pladsholder til slidenummer 3">
            <a:extLst>
              <a:ext uri="{FF2B5EF4-FFF2-40B4-BE49-F238E27FC236}">
                <a16:creationId xmlns:a16="http://schemas.microsoft.com/office/drawing/2014/main" id="{7C1708AA-0A7E-47FA-BF85-5B852B550333}"/>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a:solidFill>
                  <a:srgbClr val="FFFFFF"/>
                </a:solidFill>
              </a:rPr>
              <a:pPr>
                <a:spcAft>
                  <a:spcPts val="600"/>
                </a:spcAft>
              </a:pPr>
              <a:t>12</a:t>
            </a:fld>
            <a:endParaRPr lang="da-DK">
              <a:solidFill>
                <a:srgbClr val="FFFFFF"/>
              </a:solidFill>
            </a:endParaRPr>
          </a:p>
        </p:txBody>
      </p:sp>
    </p:spTree>
    <p:extLst>
      <p:ext uri="{BB962C8B-B14F-4D97-AF65-F5344CB8AC3E}">
        <p14:creationId xmlns:p14="http://schemas.microsoft.com/office/powerpoint/2010/main" val="66959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descr="Bredt udvalg af friske Salads">
            <a:extLst>
              <a:ext uri="{FF2B5EF4-FFF2-40B4-BE49-F238E27FC236}">
                <a16:creationId xmlns:a16="http://schemas.microsoft.com/office/drawing/2014/main" id="{776C59B8-B30E-4691-8D1E-2822CD88B3A2}"/>
              </a:ext>
            </a:extLst>
          </p:cNvPr>
          <p:cNvPicPr>
            <a:picLocks noChangeAspect="1"/>
          </p:cNvPicPr>
          <p:nvPr/>
        </p:nvPicPr>
        <p:blipFill rotWithShape="1">
          <a:blip r:embed="rId3"/>
          <a:srcRect t="18980" r="9091" b="441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123DFE-4094-46E6-9B7D-E71E81228947}"/>
              </a:ext>
            </a:extLst>
          </p:cNvPr>
          <p:cNvSpPr>
            <a:spLocks noGrp="1"/>
          </p:cNvSpPr>
          <p:nvPr>
            <p:ph type="title"/>
          </p:nvPr>
        </p:nvSpPr>
        <p:spPr>
          <a:xfrm>
            <a:off x="594804" y="640263"/>
            <a:ext cx="6619811" cy="1344975"/>
          </a:xfrm>
        </p:spPr>
        <p:txBody>
          <a:bodyPr>
            <a:normAutofit/>
          </a:bodyPr>
          <a:lstStyle/>
          <a:p>
            <a:r>
              <a:rPr lang="en-GB" sz="3800" b="1" dirty="0">
                <a:latin typeface="AU Passata" panose="020B0503030502030804" pitchFamily="34" charset="0"/>
              </a:rPr>
              <a:t>Mad er </a:t>
            </a:r>
            <a:r>
              <a:rPr lang="en-GB" sz="3800" b="1" dirty="0" err="1">
                <a:latin typeface="AU Passata" panose="020B0503030502030804" pitchFamily="34" charset="0"/>
              </a:rPr>
              <a:t>ikke</a:t>
            </a:r>
            <a:r>
              <a:rPr lang="en-GB" sz="3800" b="1" dirty="0">
                <a:latin typeface="AU Passata" panose="020B0503030502030804" pitchFamily="34" charset="0"/>
              </a:rPr>
              <a:t> bare mad! </a:t>
            </a:r>
          </a:p>
        </p:txBody>
      </p:sp>
      <p:sp>
        <p:nvSpPr>
          <p:cNvPr id="3" name="Pladsholder til indhold 2">
            <a:extLst>
              <a:ext uri="{FF2B5EF4-FFF2-40B4-BE49-F238E27FC236}">
                <a16:creationId xmlns:a16="http://schemas.microsoft.com/office/drawing/2014/main" id="{C84AF6E8-E013-46B6-B4EA-4529DDA98F77}"/>
              </a:ext>
            </a:extLst>
          </p:cNvPr>
          <p:cNvSpPr>
            <a:spLocks noGrp="1"/>
          </p:cNvSpPr>
          <p:nvPr>
            <p:ph idx="1"/>
          </p:nvPr>
        </p:nvSpPr>
        <p:spPr>
          <a:xfrm>
            <a:off x="594109" y="2121763"/>
            <a:ext cx="6620505" cy="3773010"/>
          </a:xfrm>
        </p:spPr>
        <p:txBody>
          <a:bodyPr>
            <a:normAutofit/>
          </a:bodyPr>
          <a:lstStyle/>
          <a:p>
            <a:r>
              <a:rPr lang="en-GB" sz="2400" dirty="0"/>
              <a:t>Mad </a:t>
            </a:r>
            <a:r>
              <a:rPr lang="en-GB" sz="2400" dirty="0" err="1"/>
              <a:t>som</a:t>
            </a:r>
            <a:r>
              <a:rPr lang="en-GB" sz="2400" dirty="0"/>
              <a:t> </a:t>
            </a:r>
            <a:r>
              <a:rPr lang="en-GB" sz="2400" dirty="0" err="1"/>
              <a:t>familieskabende</a:t>
            </a:r>
            <a:r>
              <a:rPr lang="en-GB" sz="2400" dirty="0"/>
              <a:t> </a:t>
            </a:r>
            <a:r>
              <a:rPr lang="en-GB" sz="2400" dirty="0" err="1"/>
              <a:t>hverdagsritual</a:t>
            </a:r>
            <a:r>
              <a:rPr lang="en-GB" sz="2400" dirty="0"/>
              <a:t> </a:t>
            </a:r>
          </a:p>
          <a:p>
            <a:r>
              <a:rPr lang="en-GB" sz="2400" dirty="0"/>
              <a:t>Mad </a:t>
            </a:r>
            <a:r>
              <a:rPr lang="en-GB" sz="2400" dirty="0" err="1"/>
              <a:t>som</a:t>
            </a:r>
            <a:r>
              <a:rPr lang="en-GB" sz="2400" dirty="0"/>
              <a:t> </a:t>
            </a:r>
            <a:r>
              <a:rPr lang="en-GB" sz="2400" dirty="0" err="1"/>
              <a:t>kontinuitet</a:t>
            </a:r>
            <a:r>
              <a:rPr lang="en-GB" sz="2400" dirty="0"/>
              <a:t> og </a:t>
            </a:r>
            <a:r>
              <a:rPr lang="en-GB" sz="2400" dirty="0" err="1"/>
              <a:t>forbindelse</a:t>
            </a:r>
            <a:r>
              <a:rPr lang="en-GB" sz="2400" dirty="0"/>
              <a:t> </a:t>
            </a:r>
            <a:r>
              <a:rPr lang="en-GB" sz="2400" dirty="0" err="1"/>
              <a:t>til</a:t>
            </a:r>
            <a:r>
              <a:rPr lang="en-GB" sz="2400" dirty="0"/>
              <a:t> </a:t>
            </a:r>
            <a:r>
              <a:rPr lang="en-GB" sz="2400" dirty="0" err="1"/>
              <a:t>tidligere</a:t>
            </a:r>
            <a:r>
              <a:rPr lang="en-GB" sz="2400" dirty="0"/>
              <a:t> liv (</a:t>
            </a:r>
            <a:r>
              <a:rPr lang="en-GB" sz="2400" dirty="0" err="1"/>
              <a:t>tider</a:t>
            </a:r>
            <a:r>
              <a:rPr lang="en-GB" sz="2400" dirty="0"/>
              <a:t>/</a:t>
            </a:r>
            <a:r>
              <a:rPr lang="en-GB" sz="2400" dirty="0" err="1"/>
              <a:t>steder</a:t>
            </a:r>
            <a:r>
              <a:rPr lang="en-GB" sz="2400" dirty="0"/>
              <a:t>)</a:t>
            </a:r>
          </a:p>
          <a:p>
            <a:r>
              <a:rPr lang="en-GB" sz="2400" dirty="0"/>
              <a:t>Mad </a:t>
            </a:r>
            <a:r>
              <a:rPr lang="en-GB" sz="2400" dirty="0" err="1"/>
              <a:t>som</a:t>
            </a:r>
            <a:r>
              <a:rPr lang="en-GB" sz="2400" dirty="0"/>
              <a:t> </a:t>
            </a:r>
            <a:r>
              <a:rPr lang="en-GB" sz="2400" dirty="0" err="1"/>
              <a:t>distinktion</a:t>
            </a:r>
            <a:r>
              <a:rPr lang="en-GB" sz="2400" dirty="0"/>
              <a:t> </a:t>
            </a:r>
          </a:p>
        </p:txBody>
      </p:sp>
      <p:sp>
        <p:nvSpPr>
          <p:cNvPr id="4" name="Pladsholder til slidenummer 3">
            <a:extLst>
              <a:ext uri="{FF2B5EF4-FFF2-40B4-BE49-F238E27FC236}">
                <a16:creationId xmlns:a16="http://schemas.microsoft.com/office/drawing/2014/main" id="{C28E28C0-B0B2-4C78-AFFC-FD92B8698349}"/>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a:solidFill>
                  <a:srgbClr val="FFFFFF"/>
                </a:solidFill>
              </a:rPr>
              <a:pPr>
                <a:spcAft>
                  <a:spcPts val="600"/>
                </a:spcAft>
              </a:pPr>
              <a:t>13</a:t>
            </a:fld>
            <a:endParaRPr lang="da-DK">
              <a:solidFill>
                <a:srgbClr val="FFFFFF"/>
              </a:solidFill>
            </a:endParaRPr>
          </a:p>
        </p:txBody>
      </p:sp>
    </p:spTree>
    <p:extLst>
      <p:ext uri="{BB962C8B-B14F-4D97-AF65-F5344CB8AC3E}">
        <p14:creationId xmlns:p14="http://schemas.microsoft.com/office/powerpoint/2010/main" val="118539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B962CF-61A3-4EF9-94F6-7C59B03295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407900-F4AD-47B1-A762-5BAC23C253A3}"/>
              </a:ext>
            </a:extLst>
          </p:cNvPr>
          <p:cNvSpPr>
            <a:spLocks noGrp="1"/>
          </p:cNvSpPr>
          <p:nvPr>
            <p:ph type="title"/>
          </p:nvPr>
        </p:nvSpPr>
        <p:spPr>
          <a:xfrm>
            <a:off x="745864" y="52520"/>
            <a:ext cx="7864736" cy="1651404"/>
          </a:xfrm>
        </p:spPr>
        <p:txBody>
          <a:bodyPr>
            <a:normAutofit/>
          </a:bodyPr>
          <a:lstStyle/>
          <a:p>
            <a:r>
              <a:rPr lang="en-GB" sz="3800" b="1" dirty="0" err="1">
                <a:latin typeface="AU Passata" panose="020B0503030502030804" pitchFamily="34" charset="0"/>
              </a:rPr>
              <a:t>Ældreomsorg</a:t>
            </a:r>
            <a:r>
              <a:rPr lang="en-GB" sz="3800" b="1" dirty="0">
                <a:latin typeface="AU Passata" panose="020B0503030502030804" pitchFamily="34" charset="0"/>
              </a:rPr>
              <a:t> – </a:t>
            </a:r>
            <a:r>
              <a:rPr lang="en-GB" sz="3800" b="1" dirty="0" err="1">
                <a:latin typeface="AU Passata" panose="020B0503030502030804" pitchFamily="34" charset="0"/>
              </a:rPr>
              <a:t>en</a:t>
            </a:r>
            <a:r>
              <a:rPr lang="en-GB" sz="3800" b="1" dirty="0">
                <a:latin typeface="AU Passata" panose="020B0503030502030804" pitchFamily="34" charset="0"/>
              </a:rPr>
              <a:t> </a:t>
            </a:r>
            <a:r>
              <a:rPr lang="en-GB" sz="3800" b="1" dirty="0" err="1">
                <a:latin typeface="AU Passata" panose="020B0503030502030804" pitchFamily="34" charset="0"/>
              </a:rPr>
              <a:t>religiøs</a:t>
            </a:r>
            <a:r>
              <a:rPr lang="en-GB" sz="3800" b="1" dirty="0">
                <a:latin typeface="AU Passata" panose="020B0503030502030804" pitchFamily="34" charset="0"/>
              </a:rPr>
              <a:t> tradition </a:t>
            </a:r>
          </a:p>
        </p:txBody>
      </p:sp>
      <p:sp>
        <p:nvSpPr>
          <p:cNvPr id="3" name="Pladsholder til indhold 2">
            <a:extLst>
              <a:ext uri="{FF2B5EF4-FFF2-40B4-BE49-F238E27FC236}">
                <a16:creationId xmlns:a16="http://schemas.microsoft.com/office/drawing/2014/main" id="{A58AF98E-EB30-45DE-91E8-810A7EA7A026}"/>
              </a:ext>
            </a:extLst>
          </p:cNvPr>
          <p:cNvSpPr>
            <a:spLocks noGrp="1"/>
          </p:cNvSpPr>
          <p:nvPr>
            <p:ph idx="1"/>
          </p:nvPr>
        </p:nvSpPr>
        <p:spPr>
          <a:xfrm>
            <a:off x="838200" y="2401330"/>
            <a:ext cx="6797405" cy="3719384"/>
          </a:xfrm>
        </p:spPr>
        <p:txBody>
          <a:bodyPr>
            <a:normAutofit/>
          </a:bodyPr>
          <a:lstStyle/>
          <a:p>
            <a:pPr lvl="0" fontAlgn="base">
              <a:spcBef>
                <a:spcPts val="600"/>
              </a:spcBef>
              <a:spcAft>
                <a:spcPct val="0"/>
              </a:spcAft>
              <a:buClr>
                <a:srgbClr val="000000"/>
              </a:buClr>
              <a:buSzPct val="100000"/>
            </a:pPr>
            <a:r>
              <a:rPr lang="da-DK" sz="2200" kern="0" dirty="0"/>
              <a:t>Minoritetsfamilier med muslimsk baggrund lægger generelt stor vægt på ‘filial </a:t>
            </a:r>
            <a:r>
              <a:rPr lang="da-DK" sz="2200" kern="0" dirty="0" err="1"/>
              <a:t>piety</a:t>
            </a:r>
            <a:r>
              <a:rPr lang="da-DK" sz="2200" kern="0" dirty="0"/>
              <a:t>’, aldring og alderdom.</a:t>
            </a:r>
          </a:p>
          <a:p>
            <a:pPr marL="0" lvl="0" indent="0" fontAlgn="base">
              <a:spcBef>
                <a:spcPts val="600"/>
              </a:spcBef>
              <a:spcAft>
                <a:spcPct val="0"/>
              </a:spcAft>
              <a:buClr>
                <a:srgbClr val="000000"/>
              </a:buClr>
              <a:buSzPct val="100000"/>
              <a:buNone/>
            </a:pPr>
            <a:endParaRPr lang="da-DK" sz="2200" kern="0" dirty="0"/>
          </a:p>
          <a:p>
            <a:pPr fontAlgn="base">
              <a:spcBef>
                <a:spcPts val="600"/>
              </a:spcBef>
              <a:spcAft>
                <a:spcPct val="0"/>
              </a:spcAft>
              <a:buClr>
                <a:srgbClr val="000000"/>
              </a:buClr>
              <a:buSzPct val="100000"/>
            </a:pPr>
            <a:r>
              <a:rPr lang="da-DK" sz="2200" kern="0" dirty="0"/>
              <a:t>Minoritetsfamilier har en relativt afvisende holdning til kommunale plejetilbud og plejehjem, og derfor vælger de ofte at tage sig af ældre medlemmer i deres eget hjem.</a:t>
            </a:r>
          </a:p>
          <a:p>
            <a:endParaRPr lang="en-GB" sz="2000" dirty="0"/>
          </a:p>
        </p:txBody>
      </p:sp>
      <p:pic>
        <p:nvPicPr>
          <p:cNvPr id="5" name="Billede 4"/>
          <p:cNvPicPr>
            <a:picLocks noChangeAspect="1"/>
          </p:cNvPicPr>
          <p:nvPr/>
        </p:nvPicPr>
        <p:blipFill>
          <a:blip r:embed="rId3"/>
          <a:stretch>
            <a:fillRect/>
          </a:stretch>
        </p:blipFill>
        <p:spPr>
          <a:xfrm>
            <a:off x="8146030" y="1840449"/>
            <a:ext cx="3721814" cy="3168155"/>
          </a:xfrm>
          <a:prstGeom prst="rect">
            <a:avLst/>
          </a:prstGeom>
        </p:spPr>
      </p:pic>
      <p:pic>
        <p:nvPicPr>
          <p:cNvPr id="6" name="Billede 5"/>
          <p:cNvPicPr>
            <a:picLocks noChangeAspect="1"/>
          </p:cNvPicPr>
          <p:nvPr/>
        </p:nvPicPr>
        <p:blipFill>
          <a:blip r:embed="rId4"/>
          <a:stretch>
            <a:fillRect/>
          </a:stretch>
        </p:blipFill>
        <p:spPr>
          <a:xfrm>
            <a:off x="8610600" y="2351702"/>
            <a:ext cx="2954151" cy="2145648"/>
          </a:xfrm>
          <a:prstGeom prst="rect">
            <a:avLst/>
          </a:prstGeom>
        </p:spPr>
      </p:pic>
      <p:sp>
        <p:nvSpPr>
          <p:cNvPr id="4" name="Pladsholder til slidenummer 3">
            <a:extLst>
              <a:ext uri="{FF2B5EF4-FFF2-40B4-BE49-F238E27FC236}">
                <a16:creationId xmlns:a16="http://schemas.microsoft.com/office/drawing/2014/main" id="{15DC2076-3577-407D-9C87-DF1CC3F4135F}"/>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smtClean="0"/>
              <a:pPr>
                <a:spcAft>
                  <a:spcPts val="600"/>
                </a:spcAft>
              </a:pPr>
              <a:t>14</a:t>
            </a:fld>
            <a:endParaRPr lang="da-DK"/>
          </a:p>
        </p:txBody>
      </p:sp>
    </p:spTree>
    <p:extLst>
      <p:ext uri="{BB962C8B-B14F-4D97-AF65-F5344CB8AC3E}">
        <p14:creationId xmlns:p14="http://schemas.microsoft.com/office/powerpoint/2010/main" val="291211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437" y="1218842"/>
            <a:ext cx="9810750" cy="2123658"/>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da-DK" sz="2200" dirty="0">
                <a:solidFill>
                  <a:srgbClr val="00B050"/>
                </a:solidFill>
                <a:cs typeface="+mn-cs"/>
              </a:rPr>
              <a:t>Amne</a:t>
            </a:r>
            <a:r>
              <a:rPr lang="da-DK" sz="2200" dirty="0">
                <a:cs typeface="+mn-cs"/>
              </a:rPr>
              <a:t>, 87 år, kvinde. </a:t>
            </a:r>
          </a:p>
          <a:p>
            <a:pPr marL="285750" indent="-285750" fontAlgn="auto">
              <a:spcBef>
                <a:spcPts val="0"/>
              </a:spcBef>
              <a:spcAft>
                <a:spcPts val="0"/>
              </a:spcAft>
              <a:buFont typeface="Wingdings" panose="05000000000000000000" pitchFamily="2" charset="2"/>
              <a:buChar char="Ø"/>
              <a:defRPr/>
            </a:pPr>
            <a:r>
              <a:rPr lang="da-DK" sz="2200" dirty="0">
                <a:cs typeface="+mn-cs"/>
              </a:rPr>
              <a:t>Kom til DK i 1988 som asylansøger</a:t>
            </a:r>
          </a:p>
          <a:p>
            <a:pPr marL="285750" indent="-285750" fontAlgn="auto">
              <a:spcBef>
                <a:spcPts val="0"/>
              </a:spcBef>
              <a:spcAft>
                <a:spcPts val="0"/>
              </a:spcAft>
              <a:buFont typeface="Wingdings" panose="05000000000000000000" pitchFamily="2" charset="2"/>
              <a:buChar char="Ø"/>
              <a:defRPr/>
            </a:pPr>
            <a:r>
              <a:rPr lang="da-DK" sz="2200" dirty="0">
                <a:cs typeface="+mn-cs"/>
              </a:rPr>
              <a:t>12 børn: 4 i DK og resten i Tyskland</a:t>
            </a:r>
          </a:p>
          <a:p>
            <a:pPr marL="285750" indent="-285750" fontAlgn="auto">
              <a:spcBef>
                <a:spcPts val="0"/>
              </a:spcBef>
              <a:spcAft>
                <a:spcPts val="0"/>
              </a:spcAft>
              <a:buFont typeface="Wingdings" panose="05000000000000000000" pitchFamily="2" charset="2"/>
              <a:buChar char="Ø"/>
              <a:defRPr/>
            </a:pPr>
            <a:r>
              <a:rPr lang="da-DK" sz="2200" dirty="0">
                <a:cs typeface="+mn-cs"/>
              </a:rPr>
              <a:t>Enke</a:t>
            </a:r>
          </a:p>
          <a:p>
            <a:pPr marL="285750" indent="-285750" fontAlgn="auto">
              <a:spcBef>
                <a:spcPts val="0"/>
              </a:spcBef>
              <a:spcAft>
                <a:spcPts val="0"/>
              </a:spcAft>
              <a:buFont typeface="Wingdings" panose="05000000000000000000" pitchFamily="2" charset="2"/>
              <a:buChar char="Ø"/>
              <a:defRPr/>
            </a:pPr>
            <a:r>
              <a:rPr lang="da-DK" sz="2200" dirty="0">
                <a:cs typeface="+mn-cs"/>
              </a:rPr>
              <a:t>Bor i en 109 kvm lejlighed i Gellerup-Aarhus. </a:t>
            </a:r>
          </a:p>
          <a:p>
            <a:pPr marL="285750" indent="-285750" fontAlgn="auto">
              <a:spcBef>
                <a:spcPts val="0"/>
              </a:spcBef>
              <a:spcAft>
                <a:spcPts val="0"/>
              </a:spcAft>
              <a:buFont typeface="Wingdings" panose="05000000000000000000" pitchFamily="2" charset="2"/>
              <a:buChar char="Ø"/>
              <a:defRPr/>
            </a:pPr>
            <a:r>
              <a:rPr lang="da-DK" sz="2200" dirty="0">
                <a:solidFill>
                  <a:srgbClr val="00B050"/>
                </a:solidFill>
                <a:cs typeface="+mn-cs"/>
              </a:rPr>
              <a:t>Faten</a:t>
            </a:r>
            <a:r>
              <a:rPr lang="da-DK" sz="2200" dirty="0">
                <a:cs typeface="+mn-cs"/>
              </a:rPr>
              <a:t>, hendes datter er ansat som selvudpeget hjælper (13 timer om ugen)</a:t>
            </a:r>
          </a:p>
        </p:txBody>
      </p:sp>
      <p:pic>
        <p:nvPicPr>
          <p:cNvPr id="5" name="Pladsholder til indhold 2"/>
          <p:cNvPicPr>
            <a:picLocks noChangeAspect="1"/>
          </p:cNvPicPr>
          <p:nvPr/>
        </p:nvPicPr>
        <p:blipFill>
          <a:blip r:embed="rId3"/>
          <a:srcRect/>
          <a:stretch>
            <a:fillRect/>
          </a:stretch>
        </p:blipFill>
        <p:spPr bwMode="auto">
          <a:xfrm>
            <a:off x="882650" y="3322638"/>
            <a:ext cx="10220325" cy="2786062"/>
          </a:xfrm>
          <a:prstGeom prst="rect">
            <a:avLst/>
          </a:prstGeom>
          <a:noFill/>
          <a:ln w="9525">
            <a:noFill/>
            <a:miter lim="800000"/>
            <a:headEnd/>
            <a:tailEnd/>
          </a:ln>
        </p:spPr>
      </p:pic>
      <p:sp>
        <p:nvSpPr>
          <p:cNvPr id="4" name="TextBox 3">
            <a:extLst>
              <a:ext uri="{FF2B5EF4-FFF2-40B4-BE49-F238E27FC236}">
                <a16:creationId xmlns:a16="http://schemas.microsoft.com/office/drawing/2014/main" id="{11BF138F-D004-3042-B355-FD6E71BE60FB}"/>
              </a:ext>
            </a:extLst>
          </p:cNvPr>
          <p:cNvSpPr txBox="1"/>
          <p:nvPr/>
        </p:nvSpPr>
        <p:spPr>
          <a:xfrm>
            <a:off x="981635" y="408086"/>
            <a:ext cx="10121340" cy="630942"/>
          </a:xfrm>
          <a:prstGeom prst="rect">
            <a:avLst/>
          </a:prstGeom>
          <a:noFill/>
        </p:spPr>
        <p:txBody>
          <a:bodyPr wrap="square" rtlCol="0">
            <a:spAutoFit/>
          </a:bodyPr>
          <a:lstStyle/>
          <a:p>
            <a:r>
              <a:rPr lang="da-DK" sz="3500" b="1" dirty="0">
                <a:latin typeface="AU Passata" panose="020B0503030502030804" pitchFamily="34" charset="0"/>
              </a:rPr>
              <a:t>Amnes og hendes store familie</a:t>
            </a:r>
          </a:p>
        </p:txBody>
      </p:sp>
      <p:sp>
        <p:nvSpPr>
          <p:cNvPr id="3" name="Slide Number Placeholder 2">
            <a:extLst>
              <a:ext uri="{FF2B5EF4-FFF2-40B4-BE49-F238E27FC236}">
                <a16:creationId xmlns:a16="http://schemas.microsoft.com/office/drawing/2014/main" id="{7798E62F-064C-CC43-B1CD-37813CE7342F}"/>
              </a:ext>
            </a:extLst>
          </p:cNvPr>
          <p:cNvSpPr>
            <a:spLocks noGrp="1"/>
          </p:cNvSpPr>
          <p:nvPr>
            <p:ph type="sldNum" sz="quarter" idx="12"/>
          </p:nvPr>
        </p:nvSpPr>
        <p:spPr/>
        <p:txBody>
          <a:bodyPr/>
          <a:lstStyle/>
          <a:p>
            <a:fld id="{C21AE62A-2861-4856-8E3D-A945C019C9C8}" type="slidenum">
              <a:rPr lang="da-DK" smtClean="0"/>
              <a:t>15</a:t>
            </a:fld>
            <a:endParaRPr lang="da-DK"/>
          </a:p>
        </p:txBody>
      </p:sp>
    </p:spTree>
    <p:extLst>
      <p:ext uri="{BB962C8B-B14F-4D97-AF65-F5344CB8AC3E}">
        <p14:creationId xmlns:p14="http://schemas.microsoft.com/office/powerpoint/2010/main" val="11310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2"/>
          <p:cNvPicPr>
            <a:picLocks noChangeAspect="1"/>
          </p:cNvPicPr>
          <p:nvPr/>
        </p:nvPicPr>
        <p:blipFill>
          <a:blip r:embed="rId3"/>
          <a:srcRect/>
          <a:stretch>
            <a:fillRect/>
          </a:stretch>
        </p:blipFill>
        <p:spPr bwMode="auto">
          <a:xfrm>
            <a:off x="1165225" y="2114550"/>
            <a:ext cx="9790113" cy="3754438"/>
          </a:xfrm>
          <a:prstGeom prst="rect">
            <a:avLst/>
          </a:prstGeom>
          <a:noFill/>
          <a:ln w="9525">
            <a:noFill/>
            <a:miter lim="800000"/>
            <a:headEnd/>
            <a:tailEnd/>
          </a:ln>
        </p:spPr>
      </p:pic>
      <p:sp>
        <p:nvSpPr>
          <p:cNvPr id="3" name="Titel 2"/>
          <p:cNvSpPr>
            <a:spLocks noGrp="1"/>
          </p:cNvSpPr>
          <p:nvPr>
            <p:ph type="title"/>
          </p:nvPr>
        </p:nvSpPr>
        <p:spPr>
          <a:xfrm>
            <a:off x="914400" y="519113"/>
            <a:ext cx="10678160" cy="630237"/>
          </a:xfrm>
        </p:spPr>
        <p:txBody>
          <a:bodyPr rtlCol="0">
            <a:noAutofit/>
          </a:bodyPr>
          <a:lstStyle/>
          <a:p>
            <a:pPr fontAlgn="auto">
              <a:spcAft>
                <a:spcPts val="0"/>
              </a:spcAft>
              <a:defRPr/>
            </a:pPr>
            <a:r>
              <a:rPr lang="da-DK" sz="3200" b="1" dirty="0">
                <a:latin typeface="AU Passata" panose="020B0503030502030804" pitchFamily="34" charset="0"/>
              </a:rPr>
              <a:t>Komplekse omsorgsarrangementer – mange er involveret</a:t>
            </a:r>
          </a:p>
        </p:txBody>
      </p:sp>
      <p:sp>
        <p:nvSpPr>
          <p:cNvPr id="5" name="Pladsholder til indhold 4"/>
          <p:cNvSpPr>
            <a:spLocks noGrp="1"/>
          </p:cNvSpPr>
          <p:nvPr>
            <p:ph idx="1"/>
          </p:nvPr>
        </p:nvSpPr>
        <p:spPr>
          <a:xfrm>
            <a:off x="938212" y="1636712"/>
            <a:ext cx="10017126" cy="630237"/>
          </a:xfrm>
        </p:spPr>
        <p:txBody>
          <a:bodyPr rtlCol="0">
            <a:normAutofit lnSpcReduction="10000"/>
          </a:bodyPr>
          <a:lstStyle/>
          <a:p>
            <a:pPr marL="0" indent="0" fontAlgn="auto">
              <a:spcAft>
                <a:spcPts val="0"/>
              </a:spcAft>
              <a:buNone/>
              <a:defRPr/>
            </a:pPr>
            <a:r>
              <a:rPr lang="da-DK" sz="2000" dirty="0">
                <a:solidFill>
                  <a:prstClr val="black"/>
                </a:solidFill>
                <a:ea typeface="+mj-ea"/>
                <a:cs typeface="+mj-cs"/>
              </a:rPr>
              <a:t>Selv om datteren er ansat som SH, tager mange andre familiemedlemmer aktiv del i omsorgsopgaven</a:t>
            </a:r>
            <a:endParaRPr lang="da-DK" dirty="0"/>
          </a:p>
        </p:txBody>
      </p:sp>
      <p:sp>
        <p:nvSpPr>
          <p:cNvPr id="4" name="Slide Number Placeholder 3">
            <a:extLst>
              <a:ext uri="{FF2B5EF4-FFF2-40B4-BE49-F238E27FC236}">
                <a16:creationId xmlns:a16="http://schemas.microsoft.com/office/drawing/2014/main" id="{508905C0-2B07-0846-AD2B-F789650EA159}"/>
              </a:ext>
            </a:extLst>
          </p:cNvPr>
          <p:cNvSpPr>
            <a:spLocks noGrp="1"/>
          </p:cNvSpPr>
          <p:nvPr>
            <p:ph type="sldNum" sz="quarter" idx="12"/>
          </p:nvPr>
        </p:nvSpPr>
        <p:spPr/>
        <p:txBody>
          <a:bodyPr/>
          <a:lstStyle/>
          <a:p>
            <a:fld id="{C21AE62A-2861-4856-8E3D-A945C019C9C8}" type="slidenum">
              <a:rPr lang="da-DK" smtClean="0"/>
              <a:t>16</a:t>
            </a:fld>
            <a:endParaRPr lang="da-DK"/>
          </a:p>
        </p:txBody>
      </p:sp>
    </p:spTree>
    <p:extLst>
      <p:ext uri="{BB962C8B-B14F-4D97-AF65-F5344CB8AC3E}">
        <p14:creationId xmlns:p14="http://schemas.microsoft.com/office/powerpoint/2010/main" val="6373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28FED-52D1-48A8-9DCD-FF99EC3EC8D0}"/>
              </a:ext>
            </a:extLst>
          </p:cNvPr>
          <p:cNvSpPr>
            <a:spLocks noGrp="1"/>
          </p:cNvSpPr>
          <p:nvPr>
            <p:ph type="title"/>
          </p:nvPr>
        </p:nvSpPr>
        <p:spPr>
          <a:xfrm>
            <a:off x="5116878" y="629266"/>
            <a:ext cx="6422849" cy="1676603"/>
          </a:xfrm>
        </p:spPr>
        <p:txBody>
          <a:bodyPr>
            <a:normAutofit/>
          </a:bodyPr>
          <a:lstStyle/>
          <a:p>
            <a:r>
              <a:rPr lang="da-DK" b="1" dirty="0">
                <a:latin typeface="AU Passata" panose="020B0503030502030804" pitchFamily="34" charset="0"/>
              </a:rPr>
              <a:t>Shirin: Arbejdet der fylder hele tiden</a:t>
            </a:r>
          </a:p>
        </p:txBody>
      </p:sp>
      <p:sp>
        <p:nvSpPr>
          <p:cNvPr id="21" name="Rectangle 20">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descr="Et billede, der indeholder tekst, ur, læser, tid&#10;&#10;Automatisk genereret beskrivelse">
            <a:extLst>
              <a:ext uri="{FF2B5EF4-FFF2-40B4-BE49-F238E27FC236}">
                <a16:creationId xmlns:a16="http://schemas.microsoft.com/office/drawing/2014/main" id="{CCE9B83D-93F4-4566-B836-A5008BEDF73F}"/>
              </a:ext>
            </a:extLst>
          </p:cNvPr>
          <p:cNvPicPr>
            <a:picLocks noChangeAspect="1"/>
          </p:cNvPicPr>
          <p:nvPr/>
        </p:nvPicPr>
        <p:blipFill>
          <a:blip r:embed="rId3"/>
          <a:stretch>
            <a:fillRect/>
          </a:stretch>
        </p:blipFill>
        <p:spPr>
          <a:xfrm>
            <a:off x="1066995" y="803049"/>
            <a:ext cx="2502017" cy="2470743"/>
          </a:xfrm>
          <a:prstGeom prst="rect">
            <a:avLst/>
          </a:prstGeom>
        </p:spPr>
      </p:pic>
      <p:pic>
        <p:nvPicPr>
          <p:cNvPr id="7" name="Billede 6">
            <a:extLst>
              <a:ext uri="{FF2B5EF4-FFF2-40B4-BE49-F238E27FC236}">
                <a16:creationId xmlns:a16="http://schemas.microsoft.com/office/drawing/2014/main" id="{B9D501E4-FB6E-4FC8-B7B4-E4FB9C6E5804}"/>
              </a:ext>
            </a:extLst>
          </p:cNvPr>
          <p:cNvPicPr>
            <a:picLocks noChangeAspect="1"/>
          </p:cNvPicPr>
          <p:nvPr/>
        </p:nvPicPr>
        <p:blipFill>
          <a:blip r:embed="rId4"/>
          <a:stretch>
            <a:fillRect/>
          </a:stretch>
        </p:blipFill>
        <p:spPr>
          <a:xfrm>
            <a:off x="804672" y="3671154"/>
            <a:ext cx="3026663" cy="2018780"/>
          </a:xfrm>
          <a:prstGeom prst="rect">
            <a:avLst/>
          </a:prstGeom>
          <a:effectLst/>
        </p:spPr>
      </p:pic>
      <p:sp>
        <p:nvSpPr>
          <p:cNvPr id="3" name="Pladsholder til indhold 2">
            <a:extLst>
              <a:ext uri="{FF2B5EF4-FFF2-40B4-BE49-F238E27FC236}">
                <a16:creationId xmlns:a16="http://schemas.microsoft.com/office/drawing/2014/main" id="{A0B89B0F-73CA-4EE1-8F0C-5A19875F4331}"/>
              </a:ext>
            </a:extLst>
          </p:cNvPr>
          <p:cNvSpPr>
            <a:spLocks noGrp="1"/>
          </p:cNvSpPr>
          <p:nvPr>
            <p:ph idx="1"/>
          </p:nvPr>
        </p:nvSpPr>
        <p:spPr>
          <a:xfrm>
            <a:off x="5116880" y="2438400"/>
            <a:ext cx="6422848" cy="3785419"/>
          </a:xfrm>
        </p:spPr>
        <p:txBody>
          <a:bodyPr>
            <a:normAutofit fontScale="92500" lnSpcReduction="20000"/>
          </a:bodyPr>
          <a:lstStyle/>
          <a:p>
            <a:r>
              <a:rPr lang="da-DK" sz="2000" dirty="0"/>
              <a:t>Siden 2012 har 39-årige Shirin været selvudpeget hjælper for sin 78-årige mor, Minal, som fik en hjerneblødning. </a:t>
            </a:r>
          </a:p>
          <a:p>
            <a:r>
              <a:rPr lang="da-DK" sz="1900" dirty="0"/>
              <a:t>Shirin var studerende men er nu ansat 21 timer om ugen - og bruger al sin tid på at drage omsorg for sin mor.</a:t>
            </a:r>
          </a:p>
          <a:p>
            <a:r>
              <a:rPr lang="da-DK" sz="1900" dirty="0"/>
              <a:t>Minal kan ikke være alene</a:t>
            </a:r>
          </a:p>
          <a:p>
            <a:r>
              <a:rPr lang="da-DK" sz="1900" dirty="0"/>
              <a:t>Shirins søster og bror bor ca. en time væk. De kommer og er hos moren, hvis Shirin fx selv skal til lægen eller købe ind. </a:t>
            </a:r>
          </a:p>
          <a:p>
            <a:pPr marL="0" indent="0">
              <a:buNone/>
            </a:pPr>
            <a:endParaRPr lang="da-DK" sz="1900" dirty="0"/>
          </a:p>
          <a:p>
            <a:pPr marL="0" indent="0">
              <a:buNone/>
            </a:pPr>
            <a:r>
              <a:rPr lang="da-DK" sz="1900" b="1" dirty="0"/>
              <a:t>Mange selvudpegede hjælpere</a:t>
            </a:r>
          </a:p>
          <a:p>
            <a:pPr marL="285750" indent="-285750"/>
            <a:r>
              <a:rPr lang="da-DK" sz="1900" dirty="0"/>
              <a:t>er utilfredse med det timetal, de er visiteret til (de arbejder meget mere)</a:t>
            </a:r>
          </a:p>
          <a:p>
            <a:pPr marL="285750" indent="-285750"/>
            <a:r>
              <a:rPr lang="da-DK" sz="1900" dirty="0"/>
              <a:t>tør ikke henvende sig til kommunen, fordi de er bange for at miste timer/ordningen</a:t>
            </a:r>
          </a:p>
          <a:p>
            <a:endParaRPr lang="da-DK" sz="1900" dirty="0"/>
          </a:p>
          <a:p>
            <a:endParaRPr lang="da-DK" sz="1900" dirty="0"/>
          </a:p>
          <a:p>
            <a:endParaRPr lang="da-DK" sz="1900" dirty="0"/>
          </a:p>
        </p:txBody>
      </p:sp>
      <p:sp>
        <p:nvSpPr>
          <p:cNvPr id="5" name="Slide Number Placeholder 4">
            <a:extLst>
              <a:ext uri="{FF2B5EF4-FFF2-40B4-BE49-F238E27FC236}">
                <a16:creationId xmlns:a16="http://schemas.microsoft.com/office/drawing/2014/main" id="{6B3F5AE3-28CA-B546-B5A0-46D04DBEE347}"/>
              </a:ext>
            </a:extLst>
          </p:cNvPr>
          <p:cNvSpPr>
            <a:spLocks noGrp="1"/>
          </p:cNvSpPr>
          <p:nvPr>
            <p:ph type="sldNum" sz="quarter" idx="12"/>
          </p:nvPr>
        </p:nvSpPr>
        <p:spPr>
          <a:xfrm>
            <a:off x="461772" y="6355080"/>
            <a:ext cx="685800" cy="365125"/>
          </a:xfrm>
        </p:spPr>
        <p:txBody>
          <a:bodyPr>
            <a:normAutofit/>
          </a:bodyPr>
          <a:lstStyle/>
          <a:p>
            <a:pPr algn="l">
              <a:spcAft>
                <a:spcPts val="600"/>
              </a:spcAft>
            </a:pPr>
            <a:fld id="{C21AE62A-2861-4856-8E3D-A945C019C9C8}" type="slidenum">
              <a:rPr lang="da-DK">
                <a:solidFill>
                  <a:srgbClr val="404040"/>
                </a:solidFill>
              </a:rPr>
              <a:pPr algn="l">
                <a:spcAft>
                  <a:spcPts val="600"/>
                </a:spcAft>
              </a:pPr>
              <a:t>17</a:t>
            </a:fld>
            <a:endParaRPr lang="da-DK">
              <a:solidFill>
                <a:srgbClr val="404040"/>
              </a:solidFill>
            </a:endParaRPr>
          </a:p>
        </p:txBody>
      </p:sp>
    </p:spTree>
    <p:extLst>
      <p:ext uri="{BB962C8B-B14F-4D97-AF65-F5344CB8AC3E}">
        <p14:creationId xmlns:p14="http://schemas.microsoft.com/office/powerpoint/2010/main" val="380501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p:cNvPicPr>
            <a:picLocks noChangeAspect="1"/>
          </p:cNvPicPr>
          <p:nvPr/>
        </p:nvPicPr>
        <p:blipFill rotWithShape="1">
          <a:blip r:embed="rId3"/>
          <a:srcRect t="2197" b="3238"/>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838200" y="365125"/>
            <a:ext cx="4709160" cy="1899912"/>
          </a:xfrm>
        </p:spPr>
        <p:txBody>
          <a:bodyPr>
            <a:normAutofit/>
          </a:bodyPr>
          <a:lstStyle/>
          <a:p>
            <a:r>
              <a:rPr lang="da-DK" sz="3100" b="1" dirty="0">
                <a:latin typeface="AU Passata" panose="020B0503030502030804" pitchFamily="34" charset="0"/>
              </a:rPr>
              <a:t>Visitatorer: </a:t>
            </a:r>
            <a:br>
              <a:rPr lang="da-DK" sz="3100" b="1" dirty="0">
                <a:latin typeface="AU Passata" panose="020B0503030502030804" pitchFamily="34" charset="0"/>
              </a:rPr>
            </a:br>
            <a:r>
              <a:rPr lang="da-DK" sz="3100" b="1" dirty="0">
                <a:latin typeface="AU Passata" panose="020B0503030502030804" pitchFamily="34" charset="0"/>
              </a:rPr>
              <a:t>Selvudpegede hjælpere som billig velfærdsløsning</a:t>
            </a:r>
          </a:p>
        </p:txBody>
      </p:sp>
      <p:sp>
        <p:nvSpPr>
          <p:cNvPr id="3" name="Pladsholder til indhold 2"/>
          <p:cNvSpPr>
            <a:spLocks noGrp="1"/>
          </p:cNvSpPr>
          <p:nvPr>
            <p:ph idx="1"/>
          </p:nvPr>
        </p:nvSpPr>
        <p:spPr>
          <a:xfrm>
            <a:off x="838200" y="2434201"/>
            <a:ext cx="3822189" cy="3742762"/>
          </a:xfrm>
        </p:spPr>
        <p:txBody>
          <a:bodyPr>
            <a:normAutofit/>
          </a:bodyPr>
          <a:lstStyle/>
          <a:p>
            <a:pPr marL="0" indent="0">
              <a:buNone/>
            </a:pPr>
            <a:r>
              <a:rPr lang="da-DK" sz="2200" dirty="0"/>
              <a:t>”Altså, jeg synes i virkeligheden, at set i forhold til, hvad de her familier leverer, så er det jo en billig løsning – i allerhøjeste grad. Hvis vi ser på, hvad de laver, hvad de får for det, og så sammenligner det med en kommunal ordning, så får vi altså meget for pengene”. </a:t>
            </a:r>
          </a:p>
          <a:p>
            <a:pPr marL="0" indent="0">
              <a:buNone/>
            </a:pPr>
            <a:r>
              <a:rPr lang="da-DK" sz="2200" dirty="0"/>
              <a:t>(Malene, visitator)</a:t>
            </a:r>
          </a:p>
          <a:p>
            <a:endParaRPr lang="da-DK" sz="2200" dirty="0"/>
          </a:p>
        </p:txBody>
      </p:sp>
      <p:sp>
        <p:nvSpPr>
          <p:cNvPr id="4" name="Slide Number Placeholder 3">
            <a:extLst>
              <a:ext uri="{FF2B5EF4-FFF2-40B4-BE49-F238E27FC236}">
                <a16:creationId xmlns:a16="http://schemas.microsoft.com/office/drawing/2014/main" id="{5A5DC4E3-2968-FD4A-886B-4BFA9B7AD47C}"/>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a:solidFill>
                  <a:srgbClr val="FFFFFF"/>
                </a:solidFill>
              </a:rPr>
              <a:pPr>
                <a:spcAft>
                  <a:spcPts val="600"/>
                </a:spcAft>
              </a:pPr>
              <a:t>18</a:t>
            </a:fld>
            <a:endParaRPr lang="da-DK">
              <a:solidFill>
                <a:srgbClr val="FFFFFF"/>
              </a:solidFill>
            </a:endParaRPr>
          </a:p>
        </p:txBody>
      </p:sp>
    </p:spTree>
    <p:extLst>
      <p:ext uri="{BB962C8B-B14F-4D97-AF65-F5344CB8AC3E}">
        <p14:creationId xmlns:p14="http://schemas.microsoft.com/office/powerpoint/2010/main" val="261951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365125"/>
            <a:ext cx="10734040" cy="1306443"/>
          </a:xfrm>
        </p:spPr>
        <p:txBody>
          <a:bodyPr>
            <a:normAutofit/>
          </a:bodyPr>
          <a:lstStyle/>
          <a:p>
            <a:r>
              <a:rPr lang="da-DK" sz="3500" b="1" dirty="0">
                <a:latin typeface="AU Passata" panose="020B0503030502030804" pitchFamily="34" charset="0"/>
              </a:rPr>
              <a:t>Visitatorer: Langsigtede konsekvenser for hjælperne?</a:t>
            </a:r>
          </a:p>
        </p:txBody>
      </p:sp>
      <p:sp>
        <p:nvSpPr>
          <p:cNvPr id="3" name="Pladsholder til indhold 2"/>
          <p:cNvSpPr>
            <a:spLocks noGrp="1"/>
          </p:cNvSpPr>
          <p:nvPr>
            <p:ph idx="1"/>
          </p:nvPr>
        </p:nvSpPr>
        <p:spPr>
          <a:xfrm>
            <a:off x="838200" y="1825625"/>
            <a:ext cx="4152774" cy="4303464"/>
          </a:xfrm>
        </p:spPr>
        <p:txBody>
          <a:bodyPr>
            <a:normAutofit/>
          </a:bodyPr>
          <a:lstStyle/>
          <a:p>
            <a:pPr marL="0" indent="0">
              <a:buNone/>
            </a:pPr>
            <a:r>
              <a:rPr lang="da-DK" sz="2200" dirty="0"/>
              <a:t>”Grundlæggende er det økonomisk set en billig ordning. Man kan så selvfølgelig sige, at der jo er nogle andre omkostninger, hvis svigerdatteren ikke bliver integreret, og ikke får noget job. Hvordan går det så på længere sigt?” (Vibeke, visitator) </a:t>
            </a:r>
          </a:p>
          <a:p>
            <a:pPr marL="0" indent="0">
              <a:buNone/>
            </a:pPr>
            <a:endParaRPr lang="da-DK" sz="2200" dirty="0"/>
          </a:p>
        </p:txBody>
      </p:sp>
      <p:pic>
        <p:nvPicPr>
          <p:cNvPr id="5" name="Billede 4" descr="Et billede, der indeholder træ, udendørs, græs, sti&#10;&#10;Automatisk genereret beskrivelse"/>
          <p:cNvPicPr>
            <a:picLocks noChangeAspect="1"/>
          </p:cNvPicPr>
          <p:nvPr/>
        </p:nvPicPr>
        <p:blipFill rotWithShape="1">
          <a:blip r:embed="rId3"/>
          <a:srcRect r="26975"/>
          <a:stretch/>
        </p:blipFill>
        <p:spPr>
          <a:xfrm>
            <a:off x="5183500" y="1904282"/>
            <a:ext cx="6170299" cy="4224808"/>
          </a:xfrm>
          <a:prstGeom prst="rect">
            <a:avLst/>
          </a:prstGeom>
        </p:spPr>
      </p:pic>
      <p:sp>
        <p:nvSpPr>
          <p:cNvPr id="4" name="Slide Number Placeholder 3">
            <a:extLst>
              <a:ext uri="{FF2B5EF4-FFF2-40B4-BE49-F238E27FC236}">
                <a16:creationId xmlns:a16="http://schemas.microsoft.com/office/drawing/2014/main" id="{4CE93136-E767-8244-BE77-E561102A6104}"/>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smtClean="0"/>
              <a:pPr>
                <a:spcAft>
                  <a:spcPts val="600"/>
                </a:spcAft>
              </a:pPr>
              <a:t>19</a:t>
            </a:fld>
            <a:endParaRPr lang="da-DK"/>
          </a:p>
        </p:txBody>
      </p:sp>
    </p:spTree>
    <p:extLst>
      <p:ext uri="{BB962C8B-B14F-4D97-AF65-F5344CB8AC3E}">
        <p14:creationId xmlns:p14="http://schemas.microsoft.com/office/powerpoint/2010/main" val="84025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2A4E-A4AB-1E45-BAAE-8607BE2AA243}"/>
              </a:ext>
            </a:extLst>
          </p:cNvPr>
          <p:cNvSpPr>
            <a:spLocks noGrp="1"/>
          </p:cNvSpPr>
          <p:nvPr>
            <p:ph type="title"/>
          </p:nvPr>
        </p:nvSpPr>
        <p:spPr/>
        <p:txBody>
          <a:bodyPr>
            <a:normAutofit/>
          </a:bodyPr>
          <a:lstStyle/>
          <a:p>
            <a:r>
              <a:rPr lang="en-DK" sz="3800" b="1" dirty="0">
                <a:latin typeface="AU Passata" panose="020B0503030502030804" pitchFamily="34" charset="0"/>
              </a:rPr>
              <a:t>Familien som ‘moralsk laboratorium’</a:t>
            </a:r>
          </a:p>
        </p:txBody>
      </p:sp>
      <p:sp>
        <p:nvSpPr>
          <p:cNvPr id="3" name="Content Placeholder 2">
            <a:extLst>
              <a:ext uri="{FF2B5EF4-FFF2-40B4-BE49-F238E27FC236}">
                <a16:creationId xmlns:a16="http://schemas.microsoft.com/office/drawing/2014/main" id="{350B4869-D782-064C-A225-70B5565D2A11}"/>
              </a:ext>
            </a:extLst>
          </p:cNvPr>
          <p:cNvSpPr>
            <a:spLocks noGrp="1"/>
          </p:cNvSpPr>
          <p:nvPr>
            <p:ph idx="1"/>
          </p:nvPr>
        </p:nvSpPr>
        <p:spPr>
          <a:xfrm>
            <a:off x="838200" y="1825625"/>
            <a:ext cx="8363673" cy="4351338"/>
          </a:xfrm>
        </p:spPr>
        <p:txBody>
          <a:bodyPr/>
          <a:lstStyle/>
          <a:p>
            <a:pPr marL="0" indent="0">
              <a:buNone/>
            </a:pPr>
            <a:r>
              <a:rPr lang="en-DK" dirty="0"/>
              <a:t>“</a:t>
            </a:r>
            <a:r>
              <a:rPr lang="en-DK" i="1" dirty="0"/>
              <a:t>Every life crisis involves, in some sense, a crisis of agency</a:t>
            </a:r>
            <a:r>
              <a:rPr lang="en-DK" dirty="0"/>
              <a:t>” (Jackson 2007: 206)</a:t>
            </a:r>
          </a:p>
          <a:p>
            <a:pPr marL="0" indent="0">
              <a:buNone/>
            </a:pPr>
            <a:endParaRPr lang="en-DK" dirty="0"/>
          </a:p>
          <a:p>
            <a:pPr marL="0" indent="0">
              <a:buNone/>
            </a:pPr>
            <a:r>
              <a:rPr lang="en-DK" dirty="0"/>
              <a:t>Hvem har tid, lyst, ret, pligt, mulighed…?</a:t>
            </a:r>
          </a:p>
          <a:p>
            <a:pPr marL="0" indent="0">
              <a:buNone/>
            </a:pPr>
            <a:endParaRPr lang="en-DK" dirty="0"/>
          </a:p>
          <a:p>
            <a:pPr marL="0" indent="0">
              <a:buNone/>
            </a:pPr>
            <a:r>
              <a:rPr lang="en-DK" dirty="0"/>
              <a:t>Familien som ‘moralsk laboratorium’ (Matiingly 2014) for omsorg, hjælp og pleje </a:t>
            </a:r>
            <a:r>
              <a:rPr lang="en-DK" dirty="0">
                <a:sym typeface="Wingdings" pitchFamily="2" charset="2"/>
              </a:rPr>
              <a:t></a:t>
            </a:r>
            <a:r>
              <a:rPr lang="en-DK" dirty="0"/>
              <a:t> man eksperimenterer sig frem til det bedst mulige omsorgsarrangement.</a:t>
            </a:r>
          </a:p>
        </p:txBody>
      </p:sp>
      <p:pic>
        <p:nvPicPr>
          <p:cNvPr id="4" name="Picture 3">
            <a:extLst>
              <a:ext uri="{FF2B5EF4-FFF2-40B4-BE49-F238E27FC236}">
                <a16:creationId xmlns:a16="http://schemas.microsoft.com/office/drawing/2014/main" id="{FD5D1109-BDFB-C446-95BA-80FA4FBFD97D}"/>
              </a:ext>
            </a:extLst>
          </p:cNvPr>
          <p:cNvPicPr>
            <a:picLocks noChangeAspect="1"/>
          </p:cNvPicPr>
          <p:nvPr/>
        </p:nvPicPr>
        <p:blipFill>
          <a:blip r:embed="rId3"/>
          <a:stretch>
            <a:fillRect/>
          </a:stretch>
        </p:blipFill>
        <p:spPr>
          <a:xfrm>
            <a:off x="9062976" y="1806020"/>
            <a:ext cx="2441294" cy="3675353"/>
          </a:xfrm>
          <a:prstGeom prst="rect">
            <a:avLst/>
          </a:prstGeom>
        </p:spPr>
      </p:pic>
    </p:spTree>
    <p:extLst>
      <p:ext uri="{BB962C8B-B14F-4D97-AF65-F5344CB8AC3E}">
        <p14:creationId xmlns:p14="http://schemas.microsoft.com/office/powerpoint/2010/main" val="387582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p:cNvPicPr>
            <a:picLocks noChangeAspect="1"/>
          </p:cNvPicPr>
          <p:nvPr/>
        </p:nvPicPr>
        <p:blipFill rotWithShape="1">
          <a:blip r:embed="rId3"/>
          <a:srcRect b="8780"/>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959600" y="365125"/>
            <a:ext cx="4394199" cy="1899912"/>
          </a:xfrm>
        </p:spPr>
        <p:txBody>
          <a:bodyPr>
            <a:normAutofit/>
          </a:bodyPr>
          <a:lstStyle/>
          <a:p>
            <a:r>
              <a:rPr lang="da-DK" sz="4000" b="1" dirty="0">
                <a:latin typeface="AU Passata" panose="020B0503030502030804" pitchFamily="34" charset="0"/>
              </a:rPr>
              <a:t>Ung datter og plejekrævende far</a:t>
            </a:r>
          </a:p>
        </p:txBody>
      </p:sp>
      <p:sp>
        <p:nvSpPr>
          <p:cNvPr id="3" name="Pladsholder til indhold 2"/>
          <p:cNvSpPr>
            <a:spLocks noGrp="1"/>
          </p:cNvSpPr>
          <p:nvPr>
            <p:ph idx="1"/>
          </p:nvPr>
        </p:nvSpPr>
        <p:spPr>
          <a:xfrm>
            <a:off x="7071360" y="2434201"/>
            <a:ext cx="4282439" cy="3742762"/>
          </a:xfrm>
        </p:spPr>
        <p:txBody>
          <a:bodyPr>
            <a:normAutofit/>
          </a:bodyPr>
          <a:lstStyle/>
          <a:p>
            <a:pPr marL="0" indent="0">
              <a:buNone/>
            </a:pPr>
            <a:r>
              <a:rPr lang="da-DK" sz="1900" dirty="0"/>
              <a:t>”Mange af dem bliver, tænker jeg, tvunget ud i det af familien – at ’det gør man bare’. Jeg har så sent som lige her tidligere på ugen afsluttet en §94-sag, hvor jeg netop valgte at skrive et brev til den ældre borger om, at jeg faktisk ikke har mulighed for at ansætte hans datter. Heldigvis! Fordi hun ikke har mulighed for at levere den hjælp, han har brug for over døgnet”. </a:t>
            </a:r>
          </a:p>
          <a:p>
            <a:pPr marL="0" indent="0">
              <a:buNone/>
            </a:pPr>
            <a:r>
              <a:rPr lang="da-DK" sz="1900" dirty="0"/>
              <a:t>(Jane, visitator). </a:t>
            </a:r>
          </a:p>
          <a:p>
            <a:pPr marL="0" indent="0">
              <a:buNone/>
            </a:pPr>
            <a:endParaRPr lang="da-DK" sz="1900" dirty="0"/>
          </a:p>
        </p:txBody>
      </p:sp>
      <p:sp>
        <p:nvSpPr>
          <p:cNvPr id="5" name="Slide Number Placeholder 4">
            <a:extLst>
              <a:ext uri="{FF2B5EF4-FFF2-40B4-BE49-F238E27FC236}">
                <a16:creationId xmlns:a16="http://schemas.microsoft.com/office/drawing/2014/main" id="{CFDAC085-67C6-D841-92D9-5A25E9E97ED8}"/>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smtClean="0"/>
              <a:pPr>
                <a:spcAft>
                  <a:spcPts val="600"/>
                </a:spcAft>
              </a:pPr>
              <a:t>20</a:t>
            </a:fld>
            <a:endParaRPr lang="da-DK"/>
          </a:p>
        </p:txBody>
      </p:sp>
    </p:spTree>
    <p:extLst>
      <p:ext uri="{BB962C8B-B14F-4D97-AF65-F5344CB8AC3E}">
        <p14:creationId xmlns:p14="http://schemas.microsoft.com/office/powerpoint/2010/main" val="364337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419ADC7-DE7C-464E-9F88-6CAB6F61BC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202657" y="525195"/>
            <a:ext cx="4623583" cy="1577925"/>
          </a:xfrm>
        </p:spPr>
        <p:txBody>
          <a:bodyPr anchor="b">
            <a:normAutofit/>
          </a:bodyPr>
          <a:lstStyle/>
          <a:p>
            <a:r>
              <a:rPr lang="da-DK" sz="3500" b="1" dirty="0">
                <a:latin typeface="AU Passata" panose="020B0503030502030804" pitchFamily="34" charset="0"/>
              </a:rPr>
              <a:t>Selvudpeget hjælper: </a:t>
            </a:r>
            <a:br>
              <a:rPr lang="da-DK" sz="3500" b="1" dirty="0">
                <a:latin typeface="AU Passata" panose="020B0503030502030804" pitchFamily="34" charset="0"/>
              </a:rPr>
            </a:br>
            <a:r>
              <a:rPr lang="da-DK" sz="3500" b="1" dirty="0">
                <a:latin typeface="AU Passata" panose="020B0503030502030804" pitchFamily="34" charset="0"/>
              </a:rPr>
              <a:t>omsorgsret mere end omsorgspligt</a:t>
            </a:r>
          </a:p>
        </p:txBody>
      </p:sp>
      <p:pic>
        <p:nvPicPr>
          <p:cNvPr id="4" name="Billede 3"/>
          <p:cNvPicPr>
            <a:picLocks noChangeAspect="1"/>
          </p:cNvPicPr>
          <p:nvPr/>
        </p:nvPicPr>
        <p:blipFill>
          <a:blip r:embed="rId3"/>
          <a:stretch>
            <a:fillRect/>
          </a:stretch>
        </p:blipFill>
        <p:spPr>
          <a:xfrm>
            <a:off x="192957" y="986046"/>
            <a:ext cx="6646989" cy="5171955"/>
          </a:xfrm>
          <a:prstGeom prst="rect">
            <a:avLst/>
          </a:prstGeom>
        </p:spPr>
      </p:pic>
      <p:sp>
        <p:nvSpPr>
          <p:cNvPr id="3" name="Pladsholder til indhold 2"/>
          <p:cNvSpPr>
            <a:spLocks noGrp="1"/>
          </p:cNvSpPr>
          <p:nvPr>
            <p:ph idx="1"/>
          </p:nvPr>
        </p:nvSpPr>
        <p:spPr>
          <a:xfrm>
            <a:off x="7202657" y="2277795"/>
            <a:ext cx="4148093" cy="2588458"/>
          </a:xfrm>
        </p:spPr>
        <p:txBody>
          <a:bodyPr>
            <a:noAutofit/>
          </a:bodyPr>
          <a:lstStyle/>
          <a:p>
            <a:pPr marL="0" indent="0">
              <a:buNone/>
            </a:pPr>
            <a:r>
              <a:rPr lang="da-DK" sz="2200" dirty="0"/>
              <a:t>”Som omsorgsgivende kvinde gør jeg noget godt for mine nærmeste. Jeg plejer og kerer mig om dem, men det er ikke ensbetydende med, at jeg ofrer mig, da jeg jo til gengæld får en magt og anerkendelse. Jeg er uerstattelig for dem. Jeg ofrer mig jo ikke, fordi jeg jo gør noget godt for mig selv. Jeg plejer mig selv gennem de gode gerninger for at opnå efterlivet.”</a:t>
            </a:r>
          </a:p>
          <a:p>
            <a:pPr marL="0" indent="0">
              <a:buNone/>
            </a:pPr>
            <a:r>
              <a:rPr lang="da-DK" sz="2200" dirty="0"/>
              <a:t>(</a:t>
            </a:r>
            <a:r>
              <a:rPr lang="da-DK" sz="2200" dirty="0" err="1"/>
              <a:t>Um</a:t>
            </a:r>
            <a:r>
              <a:rPr lang="da-DK" sz="2200" dirty="0"/>
              <a:t> Rami, selvudpeget hjælper)</a:t>
            </a:r>
          </a:p>
          <a:p>
            <a:pPr marL="0" indent="0">
              <a:buNone/>
            </a:pPr>
            <a:endParaRPr lang="da-DK" sz="2200" dirty="0"/>
          </a:p>
        </p:txBody>
      </p:sp>
      <p:sp>
        <p:nvSpPr>
          <p:cNvPr id="5" name="Slide Number Placeholder 4">
            <a:extLst>
              <a:ext uri="{FF2B5EF4-FFF2-40B4-BE49-F238E27FC236}">
                <a16:creationId xmlns:a16="http://schemas.microsoft.com/office/drawing/2014/main" id="{0F361D46-7EB7-7047-9103-744BE47892B3}"/>
              </a:ext>
            </a:extLst>
          </p:cNvPr>
          <p:cNvSpPr>
            <a:spLocks noGrp="1"/>
          </p:cNvSpPr>
          <p:nvPr>
            <p:ph type="sldNum" sz="quarter" idx="12"/>
          </p:nvPr>
        </p:nvSpPr>
        <p:spPr>
          <a:xfrm>
            <a:off x="8610600" y="6356350"/>
            <a:ext cx="2743200" cy="365125"/>
          </a:xfrm>
        </p:spPr>
        <p:txBody>
          <a:bodyPr>
            <a:normAutofit/>
          </a:bodyPr>
          <a:lstStyle/>
          <a:p>
            <a:pPr>
              <a:spcAft>
                <a:spcPts val="600"/>
              </a:spcAft>
            </a:pPr>
            <a:fld id="{C21AE62A-2861-4856-8E3D-A945C019C9C8}" type="slidenum">
              <a:rPr lang="da-DK" smtClean="0"/>
              <a:pPr>
                <a:spcAft>
                  <a:spcPts val="600"/>
                </a:spcAft>
              </a:pPr>
              <a:t>21</a:t>
            </a:fld>
            <a:endParaRPr lang="da-DK"/>
          </a:p>
        </p:txBody>
      </p:sp>
    </p:spTree>
    <p:extLst>
      <p:ext uri="{BB962C8B-B14F-4D97-AF65-F5344CB8AC3E}">
        <p14:creationId xmlns:p14="http://schemas.microsoft.com/office/powerpoint/2010/main" val="191245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4C075-73B4-4EF2-8BE3-7087B1738096}"/>
              </a:ext>
            </a:extLst>
          </p:cNvPr>
          <p:cNvSpPr>
            <a:spLocks noGrp="1"/>
          </p:cNvSpPr>
          <p:nvPr>
            <p:ph type="title"/>
          </p:nvPr>
        </p:nvSpPr>
        <p:spPr>
          <a:xfrm>
            <a:off x="839788" y="365125"/>
            <a:ext cx="10515600" cy="915035"/>
          </a:xfrm>
        </p:spPr>
        <p:txBody>
          <a:bodyPr>
            <a:noAutofit/>
          </a:bodyPr>
          <a:lstStyle/>
          <a:p>
            <a:r>
              <a:rPr lang="da-DK" sz="3500" b="1" dirty="0">
                <a:latin typeface="AU Passata" panose="020B0503030502030804" pitchFamily="34" charset="0"/>
              </a:rPr>
              <a:t>Ordningens umulighed </a:t>
            </a:r>
            <a:r>
              <a:rPr lang="da-DK" sz="3500" b="1" dirty="0">
                <a:latin typeface="AU Passata" panose="020B0503030502030804" pitchFamily="34" charset="0"/>
                <a:sym typeface="Wingdings" panose="05000000000000000000" pitchFamily="2" charset="2"/>
              </a:rPr>
              <a:t> tavshedsoverenskomst</a:t>
            </a:r>
            <a:endParaRPr lang="da-DK" sz="3500" dirty="0"/>
          </a:p>
        </p:txBody>
      </p:sp>
      <p:sp>
        <p:nvSpPr>
          <p:cNvPr id="3" name="Pladsholder til tekst 2">
            <a:extLst>
              <a:ext uri="{FF2B5EF4-FFF2-40B4-BE49-F238E27FC236}">
                <a16:creationId xmlns:a16="http://schemas.microsoft.com/office/drawing/2014/main" id="{16C3EB91-746C-481D-95C0-155ED34B5E7A}"/>
              </a:ext>
            </a:extLst>
          </p:cNvPr>
          <p:cNvSpPr>
            <a:spLocks noGrp="1"/>
          </p:cNvSpPr>
          <p:nvPr>
            <p:ph type="body" idx="1"/>
          </p:nvPr>
        </p:nvSpPr>
        <p:spPr>
          <a:xfrm>
            <a:off x="836612" y="2336705"/>
            <a:ext cx="5157787" cy="823912"/>
          </a:xfrm>
        </p:spPr>
        <p:txBody>
          <a:bodyPr>
            <a:normAutofit/>
          </a:bodyPr>
          <a:lstStyle/>
          <a:p>
            <a:r>
              <a:rPr lang="da-DK" sz="2800" dirty="0"/>
              <a:t>Kommune/visitatorer</a:t>
            </a:r>
          </a:p>
        </p:txBody>
      </p:sp>
      <p:sp>
        <p:nvSpPr>
          <p:cNvPr id="4" name="Pladsholder til indhold 3">
            <a:extLst>
              <a:ext uri="{FF2B5EF4-FFF2-40B4-BE49-F238E27FC236}">
                <a16:creationId xmlns:a16="http://schemas.microsoft.com/office/drawing/2014/main" id="{360B4334-BE83-4482-A4DA-09615F9946C0}"/>
              </a:ext>
            </a:extLst>
          </p:cNvPr>
          <p:cNvSpPr>
            <a:spLocks noGrp="1"/>
          </p:cNvSpPr>
          <p:nvPr>
            <p:ph sz="half" idx="2"/>
          </p:nvPr>
        </p:nvSpPr>
        <p:spPr>
          <a:xfrm>
            <a:off x="836612" y="3174624"/>
            <a:ext cx="5157787" cy="2946989"/>
          </a:xfrm>
        </p:spPr>
        <p:txBody>
          <a:bodyPr>
            <a:normAutofit fontScale="77500" lnSpcReduction="20000"/>
          </a:bodyPr>
          <a:lstStyle/>
          <a:p>
            <a:r>
              <a:rPr lang="da-DK" i="1" dirty="0"/>
              <a:t>Lovpligtig kvalitetskontrol af plejen</a:t>
            </a:r>
            <a:r>
              <a:rPr lang="da-DK" dirty="0"/>
              <a:t>: der kan gå år imellem opfølgning og </a:t>
            </a:r>
            <a:r>
              <a:rPr lang="da-DK" dirty="0" err="1"/>
              <a:t>revisitation</a:t>
            </a:r>
            <a:r>
              <a:rPr lang="da-DK" dirty="0"/>
              <a:t> (bl.a. grundet sprogbarrierer)</a:t>
            </a:r>
          </a:p>
          <a:p>
            <a:r>
              <a:rPr lang="da-DK" i="1" dirty="0"/>
              <a:t>Rehabilitering</a:t>
            </a:r>
            <a:r>
              <a:rPr lang="da-DK" dirty="0"/>
              <a:t>: kan være svært at gennemtvinge lovpligtigt rehabiliteringsforløb (83a) og insistere på rehabiliterende frem for kompenserende hjælp og pleje.  </a:t>
            </a:r>
          </a:p>
        </p:txBody>
      </p:sp>
      <p:sp>
        <p:nvSpPr>
          <p:cNvPr id="5" name="Pladsholder til tekst 4">
            <a:extLst>
              <a:ext uri="{FF2B5EF4-FFF2-40B4-BE49-F238E27FC236}">
                <a16:creationId xmlns:a16="http://schemas.microsoft.com/office/drawing/2014/main" id="{4BE827BC-A172-4836-B885-FF652EB0A899}"/>
              </a:ext>
            </a:extLst>
          </p:cNvPr>
          <p:cNvSpPr>
            <a:spLocks noGrp="1"/>
          </p:cNvSpPr>
          <p:nvPr>
            <p:ph type="body" sz="quarter" idx="3"/>
          </p:nvPr>
        </p:nvSpPr>
        <p:spPr>
          <a:xfrm>
            <a:off x="6170612" y="2350712"/>
            <a:ext cx="5183188" cy="823912"/>
          </a:xfrm>
        </p:spPr>
        <p:txBody>
          <a:bodyPr>
            <a:normAutofit/>
          </a:bodyPr>
          <a:lstStyle/>
          <a:p>
            <a:r>
              <a:rPr lang="da-DK" sz="2800" dirty="0"/>
              <a:t>Selvudpegede hjælpere</a:t>
            </a:r>
          </a:p>
        </p:txBody>
      </p:sp>
      <p:sp>
        <p:nvSpPr>
          <p:cNvPr id="6" name="Pladsholder til indhold 5">
            <a:extLst>
              <a:ext uri="{FF2B5EF4-FFF2-40B4-BE49-F238E27FC236}">
                <a16:creationId xmlns:a16="http://schemas.microsoft.com/office/drawing/2014/main" id="{6251523C-1D87-4650-B036-8A399ECA1061}"/>
              </a:ext>
            </a:extLst>
          </p:cNvPr>
          <p:cNvSpPr>
            <a:spLocks noGrp="1"/>
          </p:cNvSpPr>
          <p:nvPr>
            <p:ph sz="quarter" idx="4"/>
          </p:nvPr>
        </p:nvSpPr>
        <p:spPr>
          <a:xfrm>
            <a:off x="6169024" y="3174624"/>
            <a:ext cx="5183188" cy="3318251"/>
          </a:xfrm>
        </p:spPr>
        <p:txBody>
          <a:bodyPr>
            <a:normAutofit fontScale="77500" lnSpcReduction="20000"/>
          </a:bodyPr>
          <a:lstStyle/>
          <a:p>
            <a:r>
              <a:rPr lang="da-DK" i="1" dirty="0"/>
              <a:t>Work-life-balance</a:t>
            </a:r>
            <a:r>
              <a:rPr lang="da-DK" dirty="0"/>
              <a:t>: arbejder langt flere timer end de får løn for og i årevis – holder ikke fri og ferie som efter reglerne. </a:t>
            </a:r>
          </a:p>
          <a:p>
            <a:r>
              <a:rPr lang="da-DK" i="1" dirty="0"/>
              <a:t>Fysisk arbejdsmiljø</a:t>
            </a:r>
            <a:r>
              <a:rPr lang="da-DK" dirty="0"/>
              <a:t>: Risiko for nedslidning og arbejdsskader – men rapporterer sjældent sygdom eller skader (familien tager over).</a:t>
            </a:r>
          </a:p>
          <a:p>
            <a:r>
              <a:rPr lang="da-DK" i="1" dirty="0"/>
              <a:t>Ansættelsesvilkår</a:t>
            </a:r>
            <a:r>
              <a:rPr lang="da-DK" dirty="0"/>
              <a:t>: ingen kollegaer; ingen mulighed for lønstigning, opkvalificering eller avancering; ingen sikkerhed i ansættelsen – og ingen som taler deres sag.</a:t>
            </a:r>
          </a:p>
        </p:txBody>
      </p:sp>
      <p:sp>
        <p:nvSpPr>
          <p:cNvPr id="7" name="Pladsholder til slidenummer 6">
            <a:extLst>
              <a:ext uri="{FF2B5EF4-FFF2-40B4-BE49-F238E27FC236}">
                <a16:creationId xmlns:a16="http://schemas.microsoft.com/office/drawing/2014/main" id="{39771665-2398-4749-B1D7-A48B35AA4A46}"/>
              </a:ext>
            </a:extLst>
          </p:cNvPr>
          <p:cNvSpPr>
            <a:spLocks noGrp="1"/>
          </p:cNvSpPr>
          <p:nvPr>
            <p:ph type="sldNum" sz="quarter" idx="12"/>
          </p:nvPr>
        </p:nvSpPr>
        <p:spPr/>
        <p:txBody>
          <a:bodyPr/>
          <a:lstStyle/>
          <a:p>
            <a:fld id="{C21AE62A-2861-4856-8E3D-A945C019C9C8}" type="slidenum">
              <a:rPr lang="da-DK" smtClean="0"/>
              <a:t>22</a:t>
            </a:fld>
            <a:endParaRPr lang="da-DK"/>
          </a:p>
        </p:txBody>
      </p:sp>
      <p:sp>
        <p:nvSpPr>
          <p:cNvPr id="8" name="Pladsholder til indhold 2">
            <a:extLst>
              <a:ext uri="{FF2B5EF4-FFF2-40B4-BE49-F238E27FC236}">
                <a16:creationId xmlns:a16="http://schemas.microsoft.com/office/drawing/2014/main" id="{C8099F65-5BEA-4410-B13F-719321D84D2F}"/>
              </a:ext>
            </a:extLst>
          </p:cNvPr>
          <p:cNvSpPr txBox="1">
            <a:spLocks/>
          </p:cNvSpPr>
          <p:nvPr/>
        </p:nvSpPr>
        <p:spPr>
          <a:xfrm>
            <a:off x="838200" y="1032884"/>
            <a:ext cx="10515600" cy="132556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a-DK" sz="2800" dirty="0"/>
              <a:t>§94-ordningen er umulig at administrere for visitatorerne og umulig at udføre for selvudpegede hjælpere, hvis lovgivning og retningslinjer skal overholdes. Fører til en udbredt ‘tavshedsoverenskomst’</a:t>
            </a:r>
          </a:p>
        </p:txBody>
      </p:sp>
    </p:spTree>
    <p:extLst>
      <p:ext uri="{BB962C8B-B14F-4D97-AF65-F5344CB8AC3E}">
        <p14:creationId xmlns:p14="http://schemas.microsoft.com/office/powerpoint/2010/main" val="17038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F17699-3AC0-AB46-96A9-C4D147216687}"/>
              </a:ext>
            </a:extLst>
          </p:cNvPr>
          <p:cNvSpPr txBox="1"/>
          <p:nvPr/>
        </p:nvSpPr>
        <p:spPr>
          <a:xfrm>
            <a:off x="205274" y="304020"/>
            <a:ext cx="6633516" cy="102092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da-DK" sz="3000" b="1" dirty="0">
                <a:latin typeface="AU Passata" panose="020B0503030502030804" pitchFamily="34" charset="0"/>
                <a:ea typeface="+mj-ea"/>
                <a:cs typeface="+mj-cs"/>
              </a:rPr>
              <a:t>10 anbefalinger til en styrket ordning</a:t>
            </a:r>
          </a:p>
        </p:txBody>
      </p:sp>
      <p:sp>
        <p:nvSpPr>
          <p:cNvPr id="3" name="TextBox 2">
            <a:extLst>
              <a:ext uri="{FF2B5EF4-FFF2-40B4-BE49-F238E27FC236}">
                <a16:creationId xmlns:a16="http://schemas.microsoft.com/office/drawing/2014/main" id="{5DF08E5C-DFBE-EC4E-88F7-47AEBC6391D2}"/>
              </a:ext>
            </a:extLst>
          </p:cNvPr>
          <p:cNvSpPr txBox="1"/>
          <p:nvPr/>
        </p:nvSpPr>
        <p:spPr>
          <a:xfrm>
            <a:off x="373224" y="1628967"/>
            <a:ext cx="6465566" cy="4505134"/>
          </a:xfrm>
          <a:prstGeom prst="rect">
            <a:avLst/>
          </a:prstGeom>
        </p:spPr>
        <p:txBody>
          <a:bodyPr vert="horz" lIns="91440" tIns="45720" rIns="91440" bIns="45720" rtlCol="0">
            <a:normAutofit/>
          </a:bodyPr>
          <a:lstStyle/>
          <a:p>
            <a:pPr marL="685800" indent="-457200">
              <a:lnSpc>
                <a:spcPct val="90000"/>
              </a:lnSpc>
              <a:spcAft>
                <a:spcPts val="600"/>
              </a:spcAft>
              <a:buFont typeface="+mj-lt"/>
              <a:buAutoNum type="arabicPeriod"/>
            </a:pPr>
            <a:r>
              <a:rPr lang="da-DK" sz="2400" dirty="0"/>
              <a:t>Opret hjælpemiddelcentral</a:t>
            </a:r>
          </a:p>
          <a:p>
            <a:pPr marL="685800" indent="-457200">
              <a:lnSpc>
                <a:spcPct val="90000"/>
              </a:lnSpc>
              <a:spcAft>
                <a:spcPts val="600"/>
              </a:spcAft>
              <a:buFont typeface="+mj-lt"/>
              <a:buAutoNum type="arabicPeriod"/>
            </a:pPr>
            <a:r>
              <a:rPr lang="da-DK" sz="2400" dirty="0"/>
              <a:t>Afhold MU-samtaler</a:t>
            </a:r>
          </a:p>
          <a:p>
            <a:pPr marL="685800" indent="-457200">
              <a:lnSpc>
                <a:spcPct val="90000"/>
              </a:lnSpc>
              <a:spcAft>
                <a:spcPts val="600"/>
              </a:spcAft>
              <a:buFont typeface="+mj-lt"/>
              <a:buAutoNum type="arabicPeriod"/>
            </a:pPr>
            <a:r>
              <a:rPr lang="da-DK" sz="2400" dirty="0"/>
              <a:t>Stil krav til hjælpemidler i hjemmet</a:t>
            </a:r>
          </a:p>
          <a:p>
            <a:pPr marL="685800" indent="-457200">
              <a:lnSpc>
                <a:spcPct val="90000"/>
              </a:lnSpc>
              <a:spcAft>
                <a:spcPts val="600"/>
              </a:spcAft>
              <a:buFont typeface="+mj-lt"/>
              <a:buAutoNum type="arabicPeriod"/>
            </a:pPr>
            <a:r>
              <a:rPr lang="da-DK" sz="2400" dirty="0"/>
              <a:t>Vær en synlig kontakt for hjælperen</a:t>
            </a:r>
          </a:p>
          <a:p>
            <a:pPr marL="685800" indent="-457200">
              <a:lnSpc>
                <a:spcPct val="90000"/>
              </a:lnSpc>
              <a:spcAft>
                <a:spcPts val="600"/>
              </a:spcAft>
              <a:buFont typeface="+mj-lt"/>
              <a:buAutoNum type="arabicPeriod"/>
            </a:pPr>
            <a:r>
              <a:rPr lang="da-DK" sz="2400" dirty="0"/>
              <a:t>Tilbyd opkvalificeringskurser</a:t>
            </a:r>
          </a:p>
          <a:p>
            <a:pPr marL="685800" indent="-457200">
              <a:lnSpc>
                <a:spcPct val="90000"/>
              </a:lnSpc>
              <a:spcAft>
                <a:spcPts val="600"/>
              </a:spcAft>
              <a:buFont typeface="+mj-lt"/>
              <a:buAutoNum type="arabicPeriod"/>
            </a:pPr>
            <a:r>
              <a:rPr lang="da-DK" sz="2400" dirty="0"/>
              <a:t>Skab kollegiale fællesskaber</a:t>
            </a:r>
          </a:p>
          <a:p>
            <a:pPr marL="685800" indent="-457200">
              <a:lnSpc>
                <a:spcPct val="90000"/>
              </a:lnSpc>
              <a:spcAft>
                <a:spcPts val="600"/>
              </a:spcAft>
              <a:buFont typeface="+mj-lt"/>
              <a:buAutoNum type="arabicPeriod"/>
            </a:pPr>
            <a:r>
              <a:rPr lang="da-DK" sz="2400" dirty="0"/>
              <a:t>Invitér på besøg i kommunalt dagcenter</a:t>
            </a:r>
          </a:p>
          <a:p>
            <a:pPr marL="685800" indent="-457200">
              <a:lnSpc>
                <a:spcPct val="90000"/>
              </a:lnSpc>
              <a:spcAft>
                <a:spcPts val="600"/>
              </a:spcAft>
              <a:buFont typeface="+mj-lt"/>
              <a:buAutoNum type="arabicPeriod"/>
            </a:pPr>
            <a:r>
              <a:rPr lang="da-DK" sz="2400" dirty="0"/>
              <a:t>Gør det muligt at ansætte flere hjælpere</a:t>
            </a:r>
          </a:p>
          <a:p>
            <a:pPr marL="685800" indent="-457200">
              <a:lnSpc>
                <a:spcPct val="90000"/>
              </a:lnSpc>
              <a:spcAft>
                <a:spcPts val="600"/>
              </a:spcAft>
              <a:buFont typeface="+mj-lt"/>
              <a:buAutoNum type="arabicPeriod"/>
            </a:pPr>
            <a:r>
              <a:rPr lang="da-DK" sz="2400" dirty="0"/>
              <a:t>Genovervej tidsudmålingen</a:t>
            </a:r>
          </a:p>
          <a:p>
            <a:pPr marL="685800" indent="-457200">
              <a:lnSpc>
                <a:spcPct val="90000"/>
              </a:lnSpc>
              <a:spcAft>
                <a:spcPts val="600"/>
              </a:spcAft>
              <a:buFont typeface="+mj-lt"/>
              <a:buAutoNum type="arabicPeriod"/>
            </a:pPr>
            <a:r>
              <a:rPr lang="da-DK" sz="2400" dirty="0"/>
              <a:t>Skab et godt og attraktivt arbejdsmiljø</a:t>
            </a:r>
            <a:endParaRPr lang="da-DK" sz="2000" dirty="0"/>
          </a:p>
          <a:p>
            <a:pPr marL="685800" indent="-457200">
              <a:lnSpc>
                <a:spcPct val="90000"/>
              </a:lnSpc>
              <a:spcAft>
                <a:spcPts val="600"/>
              </a:spcAft>
              <a:buFont typeface="+mj-lt"/>
              <a:buAutoNum type="arabicPeriod"/>
            </a:pPr>
            <a:endParaRPr lang="da-DK" sz="2000" dirty="0"/>
          </a:p>
          <a:p>
            <a:pPr marL="685800" indent="-457200">
              <a:lnSpc>
                <a:spcPct val="90000"/>
              </a:lnSpc>
              <a:spcAft>
                <a:spcPts val="600"/>
              </a:spcAft>
              <a:buFont typeface="+mj-lt"/>
              <a:buAutoNum type="arabicPeriod"/>
            </a:pPr>
            <a:endParaRPr lang="da-DK" sz="2000" dirty="0"/>
          </a:p>
          <a:p>
            <a:pPr marL="457200" indent="-228600">
              <a:lnSpc>
                <a:spcPct val="90000"/>
              </a:lnSpc>
              <a:spcAft>
                <a:spcPts val="600"/>
              </a:spcAft>
              <a:buFont typeface="Arial" panose="020B0604020202020204" pitchFamily="34" charset="0"/>
              <a:buChar char="•"/>
            </a:pPr>
            <a:endParaRPr lang="da-DK" sz="2000" dirty="0">
              <a:highlight>
                <a:srgbClr val="FFFF00"/>
              </a:highlight>
            </a:endParaRPr>
          </a:p>
        </p:txBody>
      </p:sp>
      <p:pic>
        <p:nvPicPr>
          <p:cNvPr id="4" name="Billede 3">
            <a:extLst>
              <a:ext uri="{FF2B5EF4-FFF2-40B4-BE49-F238E27FC236}">
                <a16:creationId xmlns:a16="http://schemas.microsoft.com/office/drawing/2014/main" id="{A98DBD6D-CC92-42E0-ABE5-21CBCB1BDD2E}"/>
              </a:ext>
            </a:extLst>
          </p:cNvPr>
          <p:cNvPicPr>
            <a:picLocks noChangeAspect="1"/>
          </p:cNvPicPr>
          <p:nvPr/>
        </p:nvPicPr>
        <p:blipFill rotWithShape="1">
          <a:blip r:embed="rId3"/>
          <a:srcRect t="2471" r="-2" b="-2"/>
          <a:stretch/>
        </p:blipFill>
        <p:spPr>
          <a:xfrm>
            <a:off x="7199440" y="10"/>
            <a:ext cx="4992560" cy="6857990"/>
          </a:xfrm>
          <a:prstGeom prst="rect">
            <a:avLst/>
          </a:prstGeom>
          <a:effectLst/>
        </p:spPr>
      </p:pic>
      <p:sp>
        <p:nvSpPr>
          <p:cNvPr id="5" name="Slide Number Placeholder 4">
            <a:extLst>
              <a:ext uri="{FF2B5EF4-FFF2-40B4-BE49-F238E27FC236}">
                <a16:creationId xmlns:a16="http://schemas.microsoft.com/office/drawing/2014/main" id="{92F7B56F-C4AC-4644-A197-CD97F22815F3}"/>
              </a:ext>
            </a:extLst>
          </p:cNvPr>
          <p:cNvSpPr>
            <a:spLocks noGrp="1"/>
          </p:cNvSpPr>
          <p:nvPr>
            <p:ph type="sldNum" sz="quarter" idx="12"/>
          </p:nvPr>
        </p:nvSpPr>
        <p:spPr/>
        <p:txBody>
          <a:bodyPr/>
          <a:lstStyle/>
          <a:p>
            <a:fld id="{C21AE62A-2861-4856-8E3D-A945C019C9C8}" type="slidenum">
              <a:rPr lang="da-DK" smtClean="0"/>
              <a:t>23</a:t>
            </a:fld>
            <a:endParaRPr lang="da-DK"/>
          </a:p>
        </p:txBody>
      </p:sp>
    </p:spTree>
    <p:extLst>
      <p:ext uri="{BB962C8B-B14F-4D97-AF65-F5344CB8AC3E}">
        <p14:creationId xmlns:p14="http://schemas.microsoft.com/office/powerpoint/2010/main" val="154683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22275"/>
          </a:xfrm>
        </p:spPr>
        <p:txBody>
          <a:bodyPr/>
          <a:lstStyle/>
          <a:p>
            <a:r>
              <a:rPr lang="da-DK" dirty="0">
                <a:latin typeface="AU Passata" panose="020B0503030502030804" pitchFamily="34" charset="0"/>
              </a:rPr>
              <a:t>Læs mere…</a:t>
            </a:r>
          </a:p>
        </p:txBody>
      </p:sp>
      <p:sp>
        <p:nvSpPr>
          <p:cNvPr id="3" name="Pladsholder til indhold 2"/>
          <p:cNvSpPr>
            <a:spLocks noGrp="1"/>
          </p:cNvSpPr>
          <p:nvPr>
            <p:ph idx="1"/>
          </p:nvPr>
        </p:nvSpPr>
        <p:spPr>
          <a:xfrm>
            <a:off x="838200" y="1366787"/>
            <a:ext cx="10298373" cy="4810176"/>
          </a:xfrm>
        </p:spPr>
        <p:txBody>
          <a:bodyPr>
            <a:normAutofit fontScale="92500" lnSpcReduction="20000"/>
          </a:bodyPr>
          <a:lstStyle/>
          <a:p>
            <a:r>
              <a:rPr lang="da-DK" sz="1700" dirty="0">
                <a:cs typeface="Times New Roman" panose="02020603050405020304" pitchFamily="18" charset="0"/>
              </a:rPr>
              <a:t>Ismail</a:t>
            </a:r>
            <a:r>
              <a:rPr lang="en-GB" sz="1700" dirty="0">
                <a:cs typeface="Times New Roman" panose="02020603050405020304" pitchFamily="18" charset="0"/>
              </a:rPr>
              <a:t>, Abir M. (2021). ‘Care in practice: Negotiations of elderly care in multigenerational Arab Muslim families in Denmark’, </a:t>
            </a:r>
            <a:r>
              <a:rPr lang="en-GB" sz="1700" i="1" dirty="0">
                <a:cs typeface="Times New Roman" panose="02020603050405020304" pitchFamily="18" charset="0"/>
              </a:rPr>
              <a:t>Contemporary Islam: Dynamics of Muslim life. Open Access</a:t>
            </a:r>
            <a:endParaRPr lang="da-DK" sz="1700" dirty="0">
              <a:cs typeface="Times New Roman" panose="02020603050405020304" pitchFamily="18" charset="0"/>
            </a:endParaRPr>
          </a:p>
          <a:p>
            <a:r>
              <a:rPr lang="en-US" sz="1700" dirty="0">
                <a:cs typeface="Times New Roman" panose="02020603050405020304" pitchFamily="18" charset="0"/>
              </a:rPr>
              <a:t>Liversage, A. </a:t>
            </a:r>
            <a:r>
              <a:rPr lang="en-US" sz="1700" dirty="0" err="1">
                <a:cs typeface="Times New Roman" panose="02020603050405020304" pitchFamily="18" charset="0"/>
              </a:rPr>
              <a:t>og</a:t>
            </a:r>
            <a:r>
              <a:rPr lang="en-US" sz="1700" dirty="0">
                <a:cs typeface="Times New Roman" panose="02020603050405020304" pitchFamily="18" charset="0"/>
              </a:rPr>
              <a:t> A.M. Ismail (forthcoming 2022). ‘Migrant </a:t>
            </a:r>
            <a:r>
              <a:rPr lang="en-US" sz="1700" dirty="0" err="1">
                <a:cs typeface="Times New Roman" panose="02020603050405020304" pitchFamily="18" charset="0"/>
              </a:rPr>
              <a:t>carer</a:t>
            </a:r>
            <a:r>
              <a:rPr lang="en-US" sz="1700" dirty="0">
                <a:cs typeface="Times New Roman" panose="02020603050405020304" pitchFamily="18" charset="0"/>
              </a:rPr>
              <a:t>-wives: Between transnational marriages, care work for older husbands and gendered precarity’, </a:t>
            </a:r>
            <a:r>
              <a:rPr lang="en-US" sz="1700" i="1" dirty="0">
                <a:cs typeface="Times New Roman" panose="02020603050405020304" pitchFamily="18" charset="0"/>
              </a:rPr>
              <a:t>Nordic Journal of Migration Research.</a:t>
            </a:r>
            <a:endParaRPr lang="da-DK" sz="1700" dirty="0">
              <a:cs typeface="Times New Roman" panose="02020603050405020304" pitchFamily="18" charset="0"/>
            </a:endParaRPr>
          </a:p>
          <a:p>
            <a:r>
              <a:rPr lang="en-US" sz="1700" dirty="0">
                <a:cs typeface="Times New Roman" panose="02020603050405020304" pitchFamily="18" charset="0"/>
              </a:rPr>
              <a:t>Liversage, A. (in press, 2022). ‘The immigrant old man’, </a:t>
            </a:r>
            <a:r>
              <a:rPr lang="en-US" sz="1700" dirty="0" err="1">
                <a:cs typeface="Times New Roman" panose="02020603050405020304" pitchFamily="18" charset="0"/>
              </a:rPr>
              <a:t>i</a:t>
            </a:r>
            <a:r>
              <a:rPr lang="en-US" sz="1700" dirty="0">
                <a:cs typeface="Times New Roman" panose="02020603050405020304" pitchFamily="18" charset="0"/>
              </a:rPr>
              <a:t> K. Munk (ed.): </a:t>
            </a:r>
            <a:r>
              <a:rPr lang="en-US" sz="1700" i="1" dirty="0">
                <a:cs typeface="Times New Roman" panose="02020603050405020304" pitchFamily="18" charset="0"/>
              </a:rPr>
              <a:t>The Old Man – Continuity and Change</a:t>
            </a:r>
            <a:r>
              <a:rPr lang="en-US" sz="1700" dirty="0">
                <a:cs typeface="Times New Roman" panose="02020603050405020304" pitchFamily="18" charset="0"/>
              </a:rPr>
              <a:t>. Aarhus: Aarhus University Press.</a:t>
            </a:r>
            <a:endParaRPr lang="da-DK" sz="1700" dirty="0">
              <a:cs typeface="Times New Roman" panose="02020603050405020304" pitchFamily="18" charset="0"/>
            </a:endParaRPr>
          </a:p>
          <a:p>
            <a:r>
              <a:rPr lang="en-US" sz="1700" dirty="0">
                <a:cs typeface="Times New Roman" panose="02020603050405020304" pitchFamily="18" charset="0"/>
              </a:rPr>
              <a:t>Liversage, A. </a:t>
            </a:r>
            <a:r>
              <a:rPr lang="en-US" sz="1700" dirty="0" err="1">
                <a:cs typeface="Times New Roman" panose="02020603050405020304" pitchFamily="18" charset="0"/>
              </a:rPr>
              <a:t>og</a:t>
            </a:r>
            <a:r>
              <a:rPr lang="en-US" sz="1700" dirty="0">
                <a:cs typeface="Times New Roman" panose="02020603050405020304" pitchFamily="18" charset="0"/>
              </a:rPr>
              <a:t> M. </a:t>
            </a:r>
            <a:r>
              <a:rPr lang="en-US" sz="1700" dirty="0" err="1">
                <a:cs typeface="Times New Roman" panose="02020603050405020304" pitchFamily="18" charset="0"/>
              </a:rPr>
              <a:t>Rytter</a:t>
            </a:r>
            <a:r>
              <a:rPr lang="en-US" sz="1700" dirty="0">
                <a:cs typeface="Times New Roman" panose="02020603050405020304" pitchFamily="18" charset="0"/>
              </a:rPr>
              <a:t> (2021). ‘De nye </a:t>
            </a:r>
            <a:r>
              <a:rPr lang="en-US" sz="1700" dirty="0" err="1">
                <a:cs typeface="Times New Roman" panose="02020603050405020304" pitchFamily="18" charset="0"/>
              </a:rPr>
              <a:t>gamle</a:t>
            </a:r>
            <a:r>
              <a:rPr lang="en-US" sz="1700" dirty="0">
                <a:cs typeface="Times New Roman" panose="02020603050405020304" pitchFamily="18" charset="0"/>
              </a:rPr>
              <a:t>. </a:t>
            </a:r>
            <a:r>
              <a:rPr lang="da-DK" sz="1700" dirty="0">
                <a:cs typeface="Times New Roman" panose="02020603050405020304" pitchFamily="18" charset="0"/>
              </a:rPr>
              <a:t>Karakteristika ved den voksende gruppe etniske minoritetsældre’. </a:t>
            </a:r>
            <a:r>
              <a:rPr lang="da-DK" sz="1700" i="1" dirty="0">
                <a:cs typeface="Times New Roman" panose="02020603050405020304" pitchFamily="18" charset="0"/>
              </a:rPr>
              <a:t>Tidsskriftet Gerontologi</a:t>
            </a:r>
            <a:r>
              <a:rPr lang="da-DK" sz="1700" dirty="0">
                <a:cs typeface="Times New Roman" panose="02020603050405020304" pitchFamily="18" charset="0"/>
              </a:rPr>
              <a:t>. Online før print.</a:t>
            </a:r>
          </a:p>
          <a:p>
            <a:r>
              <a:rPr lang="en-US" sz="1700" dirty="0">
                <a:cs typeface="Times New Roman" panose="02020603050405020304" pitchFamily="18" charset="0"/>
              </a:rPr>
              <a:t>Liversage, A. (2021). ’Remarriage among older immigrants and their host country peers - a countrywide study’. </a:t>
            </a:r>
            <a:r>
              <a:rPr lang="en-US" sz="1700" i="1" dirty="0">
                <a:cs typeface="Times New Roman" panose="02020603050405020304" pitchFamily="18" charset="0"/>
              </a:rPr>
              <a:t>Migration Letters</a:t>
            </a:r>
            <a:r>
              <a:rPr lang="en-US" sz="1700" dirty="0">
                <a:cs typeface="Times New Roman" panose="02020603050405020304" pitchFamily="18" charset="0"/>
              </a:rPr>
              <a:t>, </a:t>
            </a:r>
            <a:r>
              <a:rPr lang="en-US" sz="1700" i="1" dirty="0">
                <a:cs typeface="Times New Roman" panose="02020603050405020304" pitchFamily="18" charset="0"/>
              </a:rPr>
              <a:t>18</a:t>
            </a:r>
            <a:r>
              <a:rPr lang="en-US" sz="1700" dirty="0">
                <a:cs typeface="Times New Roman" panose="02020603050405020304" pitchFamily="18" charset="0"/>
              </a:rPr>
              <a:t>(3), 349–360</a:t>
            </a:r>
          </a:p>
          <a:p>
            <a:pPr lvl="0"/>
            <a:r>
              <a:rPr lang="da-DK" sz="1700" dirty="0">
                <a:cs typeface="Times New Roman" panose="02020603050405020304" pitchFamily="18" charset="0"/>
              </a:rPr>
              <a:t>Rytter, M. (2021). ‘Vejen til paradis. En etnografisk fiktion om familiedynamik, ældreomsorg og antropologisk </a:t>
            </a:r>
            <a:r>
              <a:rPr lang="da-DK" sz="1700" dirty="0" err="1">
                <a:cs typeface="Times New Roman" panose="02020603050405020304" pitchFamily="18" charset="0"/>
              </a:rPr>
              <a:t>vidensproduktion</a:t>
            </a:r>
            <a:r>
              <a:rPr lang="da-DK" sz="1700" dirty="0">
                <a:cs typeface="Times New Roman" panose="02020603050405020304" pitchFamily="18" charset="0"/>
              </a:rPr>
              <a:t>’, </a:t>
            </a:r>
            <a:r>
              <a:rPr lang="da-DK" sz="1700" i="1" dirty="0">
                <a:cs typeface="Times New Roman" panose="02020603050405020304" pitchFamily="18" charset="0"/>
              </a:rPr>
              <a:t>Norsk Antropologisk Tidsskrift, </a:t>
            </a:r>
            <a:r>
              <a:rPr lang="da-DK" sz="1700" dirty="0">
                <a:cs typeface="Times New Roman" panose="02020603050405020304" pitchFamily="18" charset="0"/>
              </a:rPr>
              <a:t>32(1): 7-18. </a:t>
            </a:r>
            <a:endParaRPr lang="en-DK" sz="1700" dirty="0">
              <a:cs typeface="Times New Roman" panose="02020603050405020304" pitchFamily="18" charset="0"/>
            </a:endParaRPr>
          </a:p>
          <a:p>
            <a:pPr lvl="0"/>
            <a:r>
              <a:rPr lang="en-US" sz="1700" dirty="0" err="1">
                <a:cs typeface="Times New Roman" panose="02020603050405020304" pitchFamily="18" charset="0"/>
              </a:rPr>
              <a:t>Rytter</a:t>
            </a:r>
            <a:r>
              <a:rPr lang="en-US" sz="1700" dirty="0">
                <a:cs typeface="Times New Roman" panose="02020603050405020304" pitchFamily="18" charset="0"/>
              </a:rPr>
              <a:t>, M., A. Ismail </a:t>
            </a:r>
            <a:r>
              <a:rPr lang="en-US" sz="1700" dirty="0" err="1">
                <a:cs typeface="Times New Roman" panose="02020603050405020304" pitchFamily="18" charset="0"/>
              </a:rPr>
              <a:t>og</a:t>
            </a:r>
            <a:r>
              <a:rPr lang="en-US" sz="1700" dirty="0">
                <a:cs typeface="Times New Roman" panose="02020603050405020304" pitchFamily="18" charset="0"/>
              </a:rPr>
              <a:t> S.L. </a:t>
            </a:r>
            <a:r>
              <a:rPr lang="en-US" sz="1700" dirty="0" err="1">
                <a:cs typeface="Times New Roman" panose="02020603050405020304" pitchFamily="18" charset="0"/>
              </a:rPr>
              <a:t>Sparre</a:t>
            </a:r>
            <a:r>
              <a:rPr lang="en-US" sz="1700" dirty="0">
                <a:cs typeface="Times New Roman" panose="02020603050405020304" pitchFamily="18" charset="0"/>
              </a:rPr>
              <a:t> (2021). ‘Food as care and friction in late life: marginalization of Muslim immigrant families in the Danish welfare state’, </a:t>
            </a:r>
            <a:r>
              <a:rPr lang="en-US" sz="1700" i="1" dirty="0">
                <a:cs typeface="Times New Roman" panose="02020603050405020304" pitchFamily="18" charset="0"/>
              </a:rPr>
              <a:t>Food, Culture and Society.</a:t>
            </a:r>
            <a:r>
              <a:rPr lang="en-US" sz="1700" dirty="0">
                <a:cs typeface="Times New Roman" panose="02020603050405020304" pitchFamily="18" charset="0"/>
              </a:rPr>
              <a:t> E-publish before print</a:t>
            </a:r>
            <a:endParaRPr lang="en-DK" sz="1700" dirty="0">
              <a:cs typeface="Times New Roman" panose="02020603050405020304" pitchFamily="18" charset="0"/>
            </a:endParaRPr>
          </a:p>
          <a:p>
            <a:r>
              <a:rPr lang="en-US" sz="1700" dirty="0">
                <a:cs typeface="Times New Roman" panose="02020603050405020304" pitchFamily="18" charset="0"/>
              </a:rPr>
              <a:t>Sparre, S.L. (2021). ‘Gendered care, empathy and un/doing difference in the Danish welfare state: approaching female caregivers in immigrant families’. </a:t>
            </a:r>
            <a:r>
              <a:rPr lang="en-US" sz="1700" i="1" dirty="0">
                <a:cs typeface="Times New Roman" panose="02020603050405020304" pitchFamily="18" charset="0"/>
              </a:rPr>
              <a:t>NORA – Nordic Journal of Feminist and Gender Studies. </a:t>
            </a:r>
            <a:r>
              <a:rPr lang="en-US" sz="1700" dirty="0">
                <a:cs typeface="Times New Roman" panose="02020603050405020304" pitchFamily="18" charset="0"/>
              </a:rPr>
              <a:t>E-publish before print</a:t>
            </a:r>
            <a:endParaRPr lang="en-US" sz="1700" i="1" dirty="0">
              <a:cs typeface="Times New Roman" panose="02020603050405020304" pitchFamily="18" charset="0"/>
            </a:endParaRPr>
          </a:p>
          <a:p>
            <a:pPr lvl="0"/>
            <a:r>
              <a:rPr lang="en-US" sz="1700" dirty="0">
                <a:cs typeface="Times New Roman" panose="02020603050405020304" pitchFamily="18" charset="0"/>
              </a:rPr>
              <a:t>Sparre, S.L. </a:t>
            </a:r>
            <a:r>
              <a:rPr lang="en-US" sz="1700" dirty="0" err="1">
                <a:cs typeface="Times New Roman" panose="02020603050405020304" pitchFamily="18" charset="0"/>
              </a:rPr>
              <a:t>og</a:t>
            </a:r>
            <a:r>
              <a:rPr lang="en-US" sz="1700" dirty="0">
                <a:cs typeface="Times New Roman" panose="02020603050405020304" pitchFamily="18" charset="0"/>
              </a:rPr>
              <a:t> M. </a:t>
            </a:r>
            <a:r>
              <a:rPr lang="en-US" sz="1700" dirty="0" err="1">
                <a:cs typeface="Times New Roman" panose="02020603050405020304" pitchFamily="18" charset="0"/>
              </a:rPr>
              <a:t>Rytter</a:t>
            </a:r>
            <a:r>
              <a:rPr lang="en-US" sz="1700" dirty="0">
                <a:cs typeface="Times New Roman" panose="02020603050405020304" pitchFamily="18" charset="0"/>
              </a:rPr>
              <a:t> (2021). ‘Between care and contract: ageing immigrants, self-appointed helpers and ambiguous belonging in the Danish welfare state’. </a:t>
            </a:r>
            <a:r>
              <a:rPr lang="da-DK" sz="1700" i="1" dirty="0" err="1">
                <a:cs typeface="Times New Roman" panose="02020603050405020304" pitchFamily="18" charset="0"/>
              </a:rPr>
              <a:t>Anthropology</a:t>
            </a:r>
            <a:r>
              <a:rPr lang="da-DK" sz="1700" i="1" dirty="0">
                <a:cs typeface="Times New Roman" panose="02020603050405020304" pitchFamily="18" charset="0"/>
              </a:rPr>
              <a:t> &amp; </a:t>
            </a:r>
            <a:r>
              <a:rPr lang="da-DK" sz="1700" i="1" dirty="0" err="1">
                <a:cs typeface="Times New Roman" panose="02020603050405020304" pitchFamily="18" charset="0"/>
              </a:rPr>
              <a:t>Aging</a:t>
            </a:r>
            <a:r>
              <a:rPr lang="da-DK" sz="1700" i="1" dirty="0">
                <a:cs typeface="Times New Roman" panose="02020603050405020304" pitchFamily="18" charset="0"/>
              </a:rPr>
              <a:t>, </a:t>
            </a:r>
            <a:r>
              <a:rPr lang="da-DK" sz="1700" dirty="0">
                <a:cs typeface="Times New Roman" panose="02020603050405020304" pitchFamily="18" charset="0"/>
              </a:rPr>
              <a:t>42(1): 112-128.</a:t>
            </a:r>
            <a:r>
              <a:rPr lang="da-DK" sz="1700" i="1" dirty="0">
                <a:cs typeface="Times New Roman" panose="02020603050405020304" pitchFamily="18" charset="0"/>
              </a:rPr>
              <a:t> </a:t>
            </a:r>
            <a:endParaRPr lang="en-DK" sz="1700" dirty="0">
              <a:cs typeface="Times New Roman" panose="02020603050405020304" pitchFamily="18" charset="0"/>
            </a:endParaRPr>
          </a:p>
          <a:p>
            <a:pPr lvl="0"/>
            <a:r>
              <a:rPr lang="da-DK" sz="1700" dirty="0">
                <a:cs typeface="Times New Roman" panose="02020603050405020304" pitchFamily="18" charset="0"/>
              </a:rPr>
              <a:t>Sparre, S.L. og M. Rytter (2019). ’Selvudpegede hjælpere’ som omsorgsgivere for plejekrævende ældre indvandrere og flygtninge, </a:t>
            </a:r>
            <a:r>
              <a:rPr lang="da-DK" sz="1700" i="1" dirty="0">
                <a:cs typeface="Times New Roman" panose="02020603050405020304" pitchFamily="18" charset="0"/>
              </a:rPr>
              <a:t>Tidsskriftet Gerontologi</a:t>
            </a:r>
            <a:r>
              <a:rPr lang="da-DK" sz="1700" dirty="0">
                <a:cs typeface="Times New Roman" panose="02020603050405020304" pitchFamily="18" charset="0"/>
              </a:rPr>
              <a:t>, 35(2): 26-32.</a:t>
            </a:r>
            <a:endParaRPr lang="da-DK" dirty="0"/>
          </a:p>
        </p:txBody>
      </p:sp>
      <p:sp>
        <p:nvSpPr>
          <p:cNvPr id="4" name="Pladsholder til slidenummer 3"/>
          <p:cNvSpPr>
            <a:spLocks noGrp="1"/>
          </p:cNvSpPr>
          <p:nvPr>
            <p:ph type="sldNum" sz="quarter" idx="12"/>
          </p:nvPr>
        </p:nvSpPr>
        <p:spPr/>
        <p:txBody>
          <a:bodyPr/>
          <a:lstStyle/>
          <a:p>
            <a:fld id="{C21AE62A-2861-4856-8E3D-A945C019C9C8}" type="slidenum">
              <a:rPr lang="da-DK" smtClean="0"/>
              <a:t>24</a:t>
            </a:fld>
            <a:endParaRPr lang="da-DK"/>
          </a:p>
        </p:txBody>
      </p:sp>
    </p:spTree>
    <p:extLst>
      <p:ext uri="{BB962C8B-B14F-4D97-AF65-F5344CB8AC3E}">
        <p14:creationId xmlns:p14="http://schemas.microsoft.com/office/powerpoint/2010/main" val="40250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50863" y="576263"/>
            <a:ext cx="11323637" cy="620712"/>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defRPr/>
            </a:pPr>
            <a:r>
              <a:rPr lang="da-DK" sz="3500" kern="0" dirty="0">
                <a:latin typeface="AU Passata" panose="020B0503030502030804" pitchFamily="34" charset="0"/>
              </a:rPr>
              <a:t>AISHA – </a:t>
            </a:r>
            <a:r>
              <a:rPr lang="da-DK" sz="2300" kern="0" dirty="0" err="1">
                <a:latin typeface="AU Passata" panose="020B0503030502030804" pitchFamily="34" charset="0"/>
              </a:rPr>
              <a:t>Aging</a:t>
            </a:r>
            <a:r>
              <a:rPr lang="da-DK" sz="2300" kern="0" dirty="0">
                <a:latin typeface="AU Passata" panose="020B0503030502030804" pitchFamily="34" charset="0"/>
              </a:rPr>
              <a:t> immigrants and </a:t>
            </a:r>
            <a:r>
              <a:rPr lang="da-DK" sz="2300" kern="0" dirty="0" err="1">
                <a:latin typeface="AU Passata" panose="020B0503030502030804" pitchFamily="34" charset="0"/>
              </a:rPr>
              <a:t>self-appointed</a:t>
            </a:r>
            <a:r>
              <a:rPr lang="da-DK" sz="2300" kern="0" dirty="0">
                <a:latin typeface="AU Passata" panose="020B0503030502030804" pitchFamily="34" charset="0"/>
              </a:rPr>
              <a:t> </a:t>
            </a:r>
            <a:r>
              <a:rPr lang="da-DK" sz="2300" kern="0" dirty="0" err="1">
                <a:latin typeface="AU Passata" panose="020B0503030502030804" pitchFamily="34" charset="0"/>
              </a:rPr>
              <a:t>helper</a:t>
            </a:r>
            <a:r>
              <a:rPr lang="da-DK" sz="2300" kern="0" dirty="0">
                <a:latin typeface="AU Passata" panose="020B0503030502030804" pitchFamily="34" charset="0"/>
              </a:rPr>
              <a:t> arrangements</a:t>
            </a:r>
          </a:p>
          <a:p>
            <a:pPr>
              <a:defRPr/>
            </a:pPr>
            <a:endParaRPr lang="da-DK" sz="2400" kern="0" dirty="0">
              <a:latin typeface="AU Passata" panose="020B0503030502030804" pitchFamily="34" charset="0"/>
            </a:endParaRPr>
          </a:p>
          <a:p>
            <a:pPr>
              <a:defRPr/>
            </a:pPr>
            <a:endParaRPr lang="da-DK" sz="3500" kern="0" dirty="0">
              <a:latin typeface="AU Passata" panose="020B0503030502030804" pitchFamily="34" charset="0"/>
            </a:endParaRPr>
          </a:p>
        </p:txBody>
      </p:sp>
      <p:pic>
        <p:nvPicPr>
          <p:cNvPr id="60418" name="Billede 4"/>
          <p:cNvPicPr>
            <a:picLocks noChangeAspect="1"/>
          </p:cNvPicPr>
          <p:nvPr/>
        </p:nvPicPr>
        <p:blipFill rotWithShape="1">
          <a:blip r:embed="rId3"/>
          <a:srcRect l="13720" t="31990"/>
          <a:stretch/>
        </p:blipFill>
        <p:spPr bwMode="auto">
          <a:xfrm>
            <a:off x="5402771" y="2012533"/>
            <a:ext cx="5900229" cy="1596085"/>
          </a:xfrm>
          <a:prstGeom prst="rect">
            <a:avLst/>
          </a:prstGeom>
          <a:noFill/>
          <a:ln w="9525">
            <a:noFill/>
            <a:miter lim="800000"/>
            <a:headEnd/>
            <a:tailEnd/>
          </a:ln>
        </p:spPr>
      </p:pic>
      <p:sp>
        <p:nvSpPr>
          <p:cNvPr id="4" name="Content Placeholder 4"/>
          <p:cNvSpPr txBox="1">
            <a:spLocks/>
          </p:cNvSpPr>
          <p:nvPr/>
        </p:nvSpPr>
        <p:spPr>
          <a:xfrm>
            <a:off x="642938" y="1938541"/>
            <a:ext cx="7383462" cy="872035"/>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defRPr/>
            </a:pPr>
            <a:r>
              <a:rPr lang="da-DK" sz="2200" kern="0" dirty="0">
                <a:latin typeface="AU Passata" panose="020B0503030502030804" pitchFamily="34" charset="0"/>
              </a:rPr>
              <a:t>Projektperiode: 2017 – 2021</a:t>
            </a:r>
          </a:p>
          <a:p>
            <a:pPr>
              <a:defRPr/>
            </a:pPr>
            <a:r>
              <a:rPr lang="da-DK" sz="2200" kern="0" dirty="0">
                <a:latin typeface="AU Passata" panose="020B0503030502030804" pitchFamily="34" charset="0"/>
              </a:rPr>
              <a:t>Praksisforskning, </a:t>
            </a:r>
            <a:r>
              <a:rPr lang="da-DK" sz="2200" kern="0" dirty="0" err="1">
                <a:latin typeface="AU Passata" panose="020B0503030502030804" pitchFamily="34" charset="0"/>
              </a:rPr>
              <a:t>HUMpraxis</a:t>
            </a:r>
            <a:r>
              <a:rPr lang="da-DK" sz="2200" kern="0" dirty="0">
                <a:latin typeface="AU Passata" panose="020B0503030502030804" pitchFamily="34" charset="0"/>
              </a:rPr>
              <a:t>                                                                                              </a:t>
            </a:r>
          </a:p>
          <a:p>
            <a:pPr>
              <a:defRPr/>
            </a:pPr>
            <a:endParaRPr lang="da-DK" sz="2200" b="1" kern="0" dirty="0">
              <a:latin typeface="AU Passata" panose="020B0503030502030804" pitchFamily="34" charset="0"/>
            </a:endParaRPr>
          </a:p>
          <a:p>
            <a:pPr>
              <a:defRPr/>
            </a:pPr>
            <a:r>
              <a:rPr lang="da-DK" sz="2200" b="1" kern="0" dirty="0">
                <a:latin typeface="AU Passata" panose="020B0503030502030804" pitchFamily="34" charset="0"/>
              </a:rPr>
              <a:t>Projektdeltagere:</a:t>
            </a:r>
          </a:p>
          <a:p>
            <a:pPr marL="342900" indent="-342900">
              <a:buFont typeface="Arial" panose="020B0604020202020204" pitchFamily="34" charset="0"/>
              <a:buChar char="•"/>
              <a:defRPr/>
            </a:pPr>
            <a:r>
              <a:rPr lang="da-DK" sz="2200" kern="0" dirty="0">
                <a:latin typeface="AU Passata" panose="020B0503030502030804" pitchFamily="34" charset="0"/>
              </a:rPr>
              <a:t>Mikkel Rytter, Professor MSO, Antropologi, AU </a:t>
            </a:r>
          </a:p>
          <a:p>
            <a:pPr marL="342900" indent="-342900">
              <a:buFont typeface="Arial" panose="020B0604020202020204" pitchFamily="34" charset="0"/>
              <a:buChar char="•"/>
              <a:defRPr/>
            </a:pPr>
            <a:r>
              <a:rPr lang="da-DK" sz="2200" kern="0" dirty="0">
                <a:latin typeface="AU Passata" panose="020B0503030502030804" pitchFamily="34" charset="0"/>
              </a:rPr>
              <a:t>Anika Liversage, Seniorforsker, VIVE – Det Nationale Forsknings- og Analysecenter for Velfærd</a:t>
            </a:r>
          </a:p>
          <a:p>
            <a:pPr marL="342900" indent="-342900">
              <a:buFont typeface="Arial" panose="020B0604020202020204" pitchFamily="34" charset="0"/>
              <a:buChar char="•"/>
              <a:defRPr/>
            </a:pPr>
            <a:r>
              <a:rPr lang="da-DK" sz="2200" kern="0" dirty="0">
                <a:latin typeface="AU Passata" panose="020B0503030502030804" pitchFamily="34" charset="0"/>
              </a:rPr>
              <a:t>Sara Lei Sparre, Lektor, Antropologi, AU</a:t>
            </a:r>
          </a:p>
          <a:p>
            <a:pPr marL="342900" indent="-342900">
              <a:buFont typeface="Arial" panose="020B0604020202020204" pitchFamily="34" charset="0"/>
              <a:buChar char="•"/>
              <a:defRPr/>
            </a:pPr>
            <a:r>
              <a:rPr lang="da-DK" sz="2200" kern="0" dirty="0">
                <a:latin typeface="AU Passata" panose="020B0503030502030804" pitchFamily="34" charset="0"/>
              </a:rPr>
              <a:t>Abir M. Ismail, Ph.d.-studerende, Antropologi, AU</a:t>
            </a:r>
          </a:p>
          <a:p>
            <a:pPr marL="342900" indent="-342900">
              <a:buFont typeface="Arial" panose="020B0604020202020204" pitchFamily="34" charset="0"/>
              <a:buChar char="•"/>
              <a:defRPr/>
            </a:pPr>
            <a:r>
              <a:rPr lang="da-DK" sz="2200" kern="0" dirty="0">
                <a:latin typeface="AU Passata" panose="020B0503030502030804" pitchFamily="34" charset="0"/>
              </a:rPr>
              <a:t>Aarhus Kommune &amp; Ishøj Kommune</a:t>
            </a:r>
          </a:p>
        </p:txBody>
      </p:sp>
      <p:sp>
        <p:nvSpPr>
          <p:cNvPr id="2" name="Slide Number Placeholder 1">
            <a:extLst>
              <a:ext uri="{FF2B5EF4-FFF2-40B4-BE49-F238E27FC236}">
                <a16:creationId xmlns:a16="http://schemas.microsoft.com/office/drawing/2014/main" id="{B6A32997-C073-F342-A19E-60E36A03CFB3}"/>
              </a:ext>
            </a:extLst>
          </p:cNvPr>
          <p:cNvSpPr>
            <a:spLocks noGrp="1"/>
          </p:cNvSpPr>
          <p:nvPr>
            <p:ph type="sldNum" sz="quarter" idx="12"/>
          </p:nvPr>
        </p:nvSpPr>
        <p:spPr/>
        <p:txBody>
          <a:bodyPr/>
          <a:lstStyle/>
          <a:p>
            <a:fld id="{C21AE62A-2861-4856-8E3D-A945C019C9C8}" type="slidenum">
              <a:rPr lang="da-DK" smtClean="0"/>
              <a:t>3</a:t>
            </a:fld>
            <a:endParaRPr lang="da-DK"/>
          </a:p>
        </p:txBody>
      </p:sp>
    </p:spTree>
    <p:extLst>
      <p:ext uri="{BB962C8B-B14F-4D97-AF65-F5344CB8AC3E}">
        <p14:creationId xmlns:p14="http://schemas.microsoft.com/office/powerpoint/2010/main" val="2856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79425" y="1125538"/>
            <a:ext cx="10220325" cy="3937000"/>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defRPr/>
            </a:pPr>
            <a:endParaRPr lang="da-DK" sz="2200" kern="0" dirty="0"/>
          </a:p>
        </p:txBody>
      </p:sp>
      <p:sp>
        <p:nvSpPr>
          <p:cNvPr id="5" name="Content Placeholder 4"/>
          <p:cNvSpPr txBox="1">
            <a:spLocks/>
          </p:cNvSpPr>
          <p:nvPr/>
        </p:nvSpPr>
        <p:spPr>
          <a:xfrm>
            <a:off x="365125" y="1058863"/>
            <a:ext cx="10220325" cy="4937125"/>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Font typeface="Calibri" panose="020F0502020204030204" pitchFamily="34" charset="0"/>
              <a:buNone/>
              <a:defRPr/>
            </a:pPr>
            <a:r>
              <a:rPr lang="da-DK" sz="2100" u="sng" kern="0" dirty="0"/>
              <a:t>Aarhus og Ishøj</a:t>
            </a:r>
          </a:p>
          <a:p>
            <a:pPr marL="342900" indent="-342900">
              <a:buFont typeface="Arial" panose="020B0604020202020204" pitchFamily="34" charset="0"/>
              <a:buChar char="•"/>
              <a:defRPr/>
            </a:pPr>
            <a:r>
              <a:rPr lang="da-DK" sz="2100" kern="0" dirty="0"/>
              <a:t>Stor og lille kommune / Vest- og Østdanmark</a:t>
            </a:r>
          </a:p>
          <a:p>
            <a:pPr marL="342900" indent="-342900">
              <a:buFont typeface="Arial" panose="020B0604020202020204" pitchFamily="34" charset="0"/>
              <a:buChar char="•"/>
              <a:defRPr/>
            </a:pPr>
            <a:r>
              <a:rPr lang="da-DK" sz="2100" kern="0" dirty="0"/>
              <a:t>Relativ høj koncentration borgere med etnisk minoritetsbaggrund, </a:t>
            </a:r>
          </a:p>
          <a:p>
            <a:pPr>
              <a:buFont typeface="Calibri" panose="020F0502020204030204" pitchFamily="34" charset="0"/>
              <a:buNone/>
              <a:defRPr/>
            </a:pPr>
            <a:r>
              <a:rPr lang="da-DK" sz="2100" kern="0" dirty="0"/>
              <a:t>heraf borgere over 65 med ikke-vestlig baggrund </a:t>
            </a:r>
          </a:p>
          <a:p>
            <a:pPr>
              <a:buFont typeface="Calibri" panose="020F0502020204030204" pitchFamily="34" charset="0"/>
              <a:buNone/>
              <a:defRPr/>
            </a:pPr>
            <a:r>
              <a:rPr lang="da-DK" sz="2100" kern="0" dirty="0"/>
              <a:t>(Aarhus &gt; 3,5 %; Ishøj &gt;10 %)</a:t>
            </a:r>
          </a:p>
          <a:p>
            <a:pPr>
              <a:spcBef>
                <a:spcPts val="1800"/>
              </a:spcBef>
              <a:buFont typeface="Calibri" panose="020F0502020204030204" pitchFamily="34" charset="0"/>
              <a:buNone/>
              <a:defRPr/>
            </a:pPr>
            <a:r>
              <a:rPr lang="da-DK" sz="2100" u="sng" kern="0" dirty="0"/>
              <a:t>Familiestudier</a:t>
            </a:r>
            <a:r>
              <a:rPr lang="da-DK" sz="2100" kern="0" dirty="0"/>
              <a:t>:</a:t>
            </a:r>
          </a:p>
          <a:p>
            <a:pPr>
              <a:buFont typeface="Calibri" panose="020F0502020204030204" pitchFamily="34" charset="0"/>
              <a:buNone/>
              <a:defRPr/>
            </a:pPr>
            <a:r>
              <a:rPr lang="da-DK" sz="2100" kern="0" dirty="0"/>
              <a:t>Anika </a:t>
            </a:r>
            <a:r>
              <a:rPr lang="da-DK" sz="2100" kern="0" dirty="0" err="1"/>
              <a:t>Liversage</a:t>
            </a:r>
            <a:r>
              <a:rPr lang="da-DK" sz="2100" kern="0" dirty="0"/>
              <a:t>: dansk-tyrkiske familier</a:t>
            </a:r>
          </a:p>
          <a:p>
            <a:pPr>
              <a:buFont typeface="Calibri" panose="020F0502020204030204" pitchFamily="34" charset="0"/>
              <a:buNone/>
              <a:defRPr/>
            </a:pPr>
            <a:r>
              <a:rPr lang="da-DK" sz="2100" kern="0" dirty="0"/>
              <a:t>Abir Ismail: dansk-arabiske familier (ph.d.-projekt)</a:t>
            </a:r>
          </a:p>
          <a:p>
            <a:pPr>
              <a:buFont typeface="Calibri" panose="020F0502020204030204" pitchFamily="34" charset="0"/>
              <a:buNone/>
              <a:defRPr/>
            </a:pPr>
            <a:r>
              <a:rPr lang="da-DK" sz="2100" kern="0" dirty="0"/>
              <a:t>Mikkel Rytter: dansk-pakistanske familier</a:t>
            </a:r>
          </a:p>
          <a:p>
            <a:pPr>
              <a:spcBef>
                <a:spcPts val="1800"/>
              </a:spcBef>
              <a:buFont typeface="Calibri" panose="020F0502020204030204" pitchFamily="34" charset="0"/>
              <a:buNone/>
              <a:defRPr/>
            </a:pPr>
            <a:r>
              <a:rPr lang="da-DK" sz="2100" u="sng" kern="0" dirty="0"/>
              <a:t>Kommunernes praksis og møde med familierne:</a:t>
            </a:r>
          </a:p>
          <a:p>
            <a:pPr>
              <a:buFont typeface="Calibri" panose="020F0502020204030204" pitchFamily="34" charset="0"/>
              <a:buNone/>
              <a:defRPr/>
            </a:pPr>
            <a:r>
              <a:rPr lang="da-DK" sz="2100" kern="0" dirty="0"/>
              <a:t>Sara Lei Sparre</a:t>
            </a:r>
          </a:p>
          <a:p>
            <a:pPr>
              <a:buFont typeface="Calibri" panose="020F0502020204030204" pitchFamily="34" charset="0"/>
              <a:buNone/>
              <a:defRPr/>
            </a:pPr>
            <a:endParaRPr lang="da-DK" sz="2100" kern="0" dirty="0">
              <a:latin typeface="AU Passata" panose="020B0503030502030804" pitchFamily="34" charset="0"/>
            </a:endParaRPr>
          </a:p>
        </p:txBody>
      </p:sp>
      <p:pic>
        <p:nvPicPr>
          <p:cNvPr id="64516" name="Picture 5"/>
          <p:cNvPicPr>
            <a:picLocks noChangeAspect="1"/>
          </p:cNvPicPr>
          <p:nvPr/>
        </p:nvPicPr>
        <p:blipFill>
          <a:blip r:embed="rId3"/>
          <a:srcRect/>
          <a:stretch>
            <a:fillRect/>
          </a:stretch>
        </p:blipFill>
        <p:spPr bwMode="auto">
          <a:xfrm>
            <a:off x="8597901" y="355600"/>
            <a:ext cx="3276600" cy="3967163"/>
          </a:xfrm>
          <a:prstGeom prst="rect">
            <a:avLst/>
          </a:prstGeom>
          <a:noFill/>
          <a:ln w="9525">
            <a:noFill/>
            <a:miter lim="800000"/>
            <a:headEnd/>
            <a:tailEnd/>
          </a:ln>
        </p:spPr>
      </p:pic>
      <p:pic>
        <p:nvPicPr>
          <p:cNvPr id="2" name="Billede 1"/>
          <p:cNvPicPr>
            <a:picLocks noChangeAspect="1"/>
          </p:cNvPicPr>
          <p:nvPr/>
        </p:nvPicPr>
        <p:blipFill>
          <a:blip r:embed="rId4"/>
          <a:stretch>
            <a:fillRect/>
          </a:stretch>
        </p:blipFill>
        <p:spPr>
          <a:xfrm>
            <a:off x="8597901" y="4427538"/>
            <a:ext cx="3280945" cy="2035175"/>
          </a:xfrm>
          <a:prstGeom prst="rect">
            <a:avLst/>
          </a:prstGeom>
        </p:spPr>
      </p:pic>
      <p:sp>
        <p:nvSpPr>
          <p:cNvPr id="7" name="Titel 1">
            <a:extLst>
              <a:ext uri="{FF2B5EF4-FFF2-40B4-BE49-F238E27FC236}">
                <a16:creationId xmlns:a16="http://schemas.microsoft.com/office/drawing/2014/main" id="{DE35F463-F670-406E-BF5B-09160B357A29}"/>
              </a:ext>
            </a:extLst>
          </p:cNvPr>
          <p:cNvSpPr txBox="1">
            <a:spLocks/>
          </p:cNvSpPr>
          <p:nvPr/>
        </p:nvSpPr>
        <p:spPr>
          <a:xfrm>
            <a:off x="365125" y="339409"/>
            <a:ext cx="10515600" cy="7016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latin typeface="AU Passata" panose="020B0503030502030804" pitchFamily="34" charset="0"/>
              </a:rPr>
              <a:t>Projektdesign</a:t>
            </a:r>
          </a:p>
        </p:txBody>
      </p:sp>
      <p:sp>
        <p:nvSpPr>
          <p:cNvPr id="3" name="Slide Number Placeholder 2">
            <a:extLst>
              <a:ext uri="{FF2B5EF4-FFF2-40B4-BE49-F238E27FC236}">
                <a16:creationId xmlns:a16="http://schemas.microsoft.com/office/drawing/2014/main" id="{614ABC6B-0F9F-BC4B-BD69-7DA6E3D0D1E8}"/>
              </a:ext>
            </a:extLst>
          </p:cNvPr>
          <p:cNvSpPr>
            <a:spLocks noGrp="1"/>
          </p:cNvSpPr>
          <p:nvPr>
            <p:ph type="sldNum" sz="quarter" idx="12"/>
          </p:nvPr>
        </p:nvSpPr>
        <p:spPr/>
        <p:txBody>
          <a:bodyPr/>
          <a:lstStyle/>
          <a:p>
            <a:fld id="{C21AE62A-2861-4856-8E3D-A945C019C9C8}" type="slidenum">
              <a:rPr lang="da-DK" smtClean="0"/>
              <a:t>4</a:t>
            </a:fld>
            <a:endParaRPr lang="da-DK"/>
          </a:p>
        </p:txBody>
      </p:sp>
    </p:spTree>
    <p:extLst>
      <p:ext uri="{BB962C8B-B14F-4D97-AF65-F5344CB8AC3E}">
        <p14:creationId xmlns:p14="http://schemas.microsoft.com/office/powerpoint/2010/main" val="279066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062" y="1455738"/>
            <a:ext cx="9268778" cy="4412170"/>
          </a:xfrm>
          <a:prstGeom prst="rect">
            <a:avLst/>
          </a:prstGeom>
          <a:noFill/>
        </p:spPr>
        <p:txBody>
          <a:bodyPr wrap="square">
            <a:spAutoFit/>
          </a:bodyPr>
          <a:lstStyle/>
          <a:p>
            <a:pPr marL="342900" indent="-342900" fontAlgn="auto">
              <a:lnSpc>
                <a:spcPts val="3400"/>
              </a:lnSpc>
              <a:spcBef>
                <a:spcPts val="0"/>
              </a:spcBef>
              <a:spcAft>
                <a:spcPts val="0"/>
              </a:spcAft>
              <a:buFont typeface="Arial" panose="020B0604020202020204" pitchFamily="34" charset="0"/>
              <a:buChar char="•"/>
              <a:defRPr/>
            </a:pPr>
            <a:r>
              <a:rPr lang="da-DK" sz="2600" kern="0" dirty="0">
                <a:cs typeface="+mn-cs"/>
              </a:rPr>
              <a:t>Etnografisk feltarbejde og interviews i 30 §94-familier</a:t>
            </a:r>
          </a:p>
          <a:p>
            <a:pPr marL="342900" indent="-342900" fontAlgn="auto">
              <a:lnSpc>
                <a:spcPts val="3400"/>
              </a:lnSpc>
              <a:spcBef>
                <a:spcPts val="0"/>
              </a:spcBef>
              <a:spcAft>
                <a:spcPts val="0"/>
              </a:spcAft>
              <a:buFont typeface="Arial" panose="020B0604020202020204" pitchFamily="34" charset="0"/>
              <a:buChar char="•"/>
              <a:defRPr/>
            </a:pPr>
            <a:r>
              <a:rPr lang="da-DK" sz="2600" kern="0" dirty="0">
                <a:cs typeface="+mn-cs"/>
              </a:rPr>
              <a:t>Følge visitatorer i Aarhus Kommune og Ishøj Kommune</a:t>
            </a:r>
          </a:p>
          <a:p>
            <a:pPr marL="342900" indent="-342900" fontAlgn="auto">
              <a:lnSpc>
                <a:spcPts val="3400"/>
              </a:lnSpc>
              <a:spcBef>
                <a:spcPts val="0"/>
              </a:spcBef>
              <a:spcAft>
                <a:spcPts val="0"/>
              </a:spcAft>
              <a:buFont typeface="Arial" panose="020B0604020202020204" pitchFamily="34" charset="0"/>
              <a:buChar char="•"/>
              <a:defRPr/>
            </a:pPr>
            <a:r>
              <a:rPr lang="da-DK" sz="2600" kern="0" dirty="0">
                <a:cs typeface="+mn-cs"/>
              </a:rPr>
              <a:t>Interviews med 52 visitatorer på tværs af landets kommuner</a:t>
            </a:r>
          </a:p>
          <a:p>
            <a:pPr marL="342900" indent="-342900">
              <a:lnSpc>
                <a:spcPts val="3400"/>
              </a:lnSpc>
              <a:buFont typeface="Arial" panose="020B0604020202020204" pitchFamily="34" charset="0"/>
              <a:buChar char="•"/>
              <a:defRPr/>
            </a:pPr>
            <a:r>
              <a:rPr lang="da-DK" sz="2600" kern="0" dirty="0"/>
              <a:t>National </a:t>
            </a:r>
            <a:r>
              <a:rPr lang="da-DK" sz="2600" kern="0" dirty="0" err="1"/>
              <a:t>survey</a:t>
            </a:r>
            <a:r>
              <a:rPr lang="da-DK" sz="2600" kern="0" dirty="0"/>
              <a:t> (33 kommuner)</a:t>
            </a:r>
          </a:p>
          <a:p>
            <a:pPr marL="342900" indent="-342900">
              <a:lnSpc>
                <a:spcPts val="3400"/>
              </a:lnSpc>
              <a:buFont typeface="Arial" panose="020B0604020202020204" pitchFamily="34" charset="0"/>
              <a:buChar char="•"/>
              <a:defRPr/>
            </a:pPr>
            <a:r>
              <a:rPr lang="da-DK" sz="2600" kern="0" dirty="0"/>
              <a:t>Registerdata på udvalgte ældre flygtninge- og indvandrergrupper i Danmark</a:t>
            </a:r>
          </a:p>
          <a:p>
            <a:pPr marL="342900" indent="-342900" fontAlgn="auto">
              <a:lnSpc>
                <a:spcPts val="3400"/>
              </a:lnSpc>
              <a:spcBef>
                <a:spcPts val="0"/>
              </a:spcBef>
              <a:spcAft>
                <a:spcPts val="0"/>
              </a:spcAft>
              <a:buFont typeface="Arial" panose="020B0604020202020204" pitchFamily="34" charset="0"/>
              <a:buChar char="•"/>
              <a:defRPr/>
            </a:pPr>
            <a:r>
              <a:rPr lang="da-DK" sz="2600" kern="0" dirty="0">
                <a:cs typeface="+mn-cs"/>
              </a:rPr>
              <a:t>Workshops og fokusgrupper med kommunale medarbejdere/ledere i sundheds- og omsorgssektor og med selvudpegede hjælpere</a:t>
            </a:r>
          </a:p>
          <a:p>
            <a:pPr fontAlgn="auto">
              <a:lnSpc>
                <a:spcPts val="3400"/>
              </a:lnSpc>
              <a:spcBef>
                <a:spcPts val="0"/>
              </a:spcBef>
              <a:spcAft>
                <a:spcPts val="0"/>
              </a:spcAft>
              <a:defRPr/>
            </a:pPr>
            <a:endParaRPr lang="da-DK" sz="2400" dirty="0">
              <a:latin typeface="AU Passata" panose="020B0503030502030804" pitchFamily="34" charset="0"/>
              <a:cs typeface="+mn-cs"/>
            </a:endParaRPr>
          </a:p>
        </p:txBody>
      </p:sp>
      <p:sp>
        <p:nvSpPr>
          <p:cNvPr id="66562" name="TextBox 2"/>
          <p:cNvSpPr txBox="1">
            <a:spLocks noChangeArrowheads="1"/>
          </p:cNvSpPr>
          <p:nvPr/>
        </p:nvSpPr>
        <p:spPr bwMode="auto">
          <a:xfrm>
            <a:off x="881062" y="406400"/>
            <a:ext cx="10777538" cy="615553"/>
          </a:xfrm>
          <a:prstGeom prst="rect">
            <a:avLst/>
          </a:prstGeom>
          <a:noFill/>
          <a:ln w="9525">
            <a:noFill/>
            <a:miter lim="800000"/>
            <a:headEnd/>
            <a:tailEnd/>
          </a:ln>
        </p:spPr>
        <p:txBody>
          <a:bodyPr wrap="square">
            <a:spAutoFit/>
          </a:bodyPr>
          <a:lstStyle/>
          <a:p>
            <a:r>
              <a:rPr lang="da-DK" sz="3400" b="1" dirty="0">
                <a:latin typeface="AU Passata" panose="020B0503030502030804" pitchFamily="34" charset="0"/>
              </a:rPr>
              <a:t>METODER: Den etnografiske ”runddans” (</a:t>
            </a:r>
            <a:r>
              <a:rPr lang="da-DK" sz="3400" b="1" dirty="0" err="1">
                <a:latin typeface="AU Passata" panose="020B0503030502030804" pitchFamily="34" charset="0"/>
              </a:rPr>
              <a:t>Wadel</a:t>
            </a:r>
            <a:r>
              <a:rPr lang="da-DK" sz="3400" b="1" dirty="0">
                <a:latin typeface="AU Passata" panose="020B0503030502030804" pitchFamily="34" charset="0"/>
              </a:rPr>
              <a:t> 1990)</a:t>
            </a:r>
          </a:p>
        </p:txBody>
      </p:sp>
      <p:sp>
        <p:nvSpPr>
          <p:cNvPr id="3" name="Slide Number Placeholder 2">
            <a:extLst>
              <a:ext uri="{FF2B5EF4-FFF2-40B4-BE49-F238E27FC236}">
                <a16:creationId xmlns:a16="http://schemas.microsoft.com/office/drawing/2014/main" id="{57968EC3-6617-1C47-AB82-CFEDB580BAA4}"/>
              </a:ext>
            </a:extLst>
          </p:cNvPr>
          <p:cNvSpPr>
            <a:spLocks noGrp="1"/>
          </p:cNvSpPr>
          <p:nvPr>
            <p:ph type="sldNum" sz="quarter" idx="12"/>
          </p:nvPr>
        </p:nvSpPr>
        <p:spPr/>
        <p:txBody>
          <a:bodyPr/>
          <a:lstStyle/>
          <a:p>
            <a:fld id="{C21AE62A-2861-4856-8E3D-A945C019C9C8}" type="slidenum">
              <a:rPr lang="da-DK" smtClean="0"/>
              <a:t>5</a:t>
            </a:fld>
            <a:endParaRPr lang="da-DK"/>
          </a:p>
        </p:txBody>
      </p:sp>
    </p:spTree>
    <p:extLst>
      <p:ext uri="{BB962C8B-B14F-4D97-AF65-F5344CB8AC3E}">
        <p14:creationId xmlns:p14="http://schemas.microsoft.com/office/powerpoint/2010/main" val="355976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500" b="1" dirty="0">
                <a:latin typeface="AU Passata" panose="020B0503030502030804" pitchFamily="34" charset="0"/>
              </a:rPr>
              <a:t>Etniske minoritetsældre i Danmark</a:t>
            </a:r>
            <a:endParaRPr lang="da-DK" sz="3500" dirty="0">
              <a:latin typeface="AU Passata" panose="020B0503030502030804" pitchFamily="34" charset="0"/>
            </a:endParaRPr>
          </a:p>
        </p:txBody>
      </p:sp>
      <p:sp>
        <p:nvSpPr>
          <p:cNvPr id="3" name="Pladsholder til indhold 2"/>
          <p:cNvSpPr>
            <a:spLocks noGrp="1"/>
          </p:cNvSpPr>
          <p:nvPr>
            <p:ph idx="1"/>
          </p:nvPr>
        </p:nvSpPr>
        <p:spPr>
          <a:xfrm>
            <a:off x="838200" y="1903556"/>
            <a:ext cx="10789693" cy="4351338"/>
          </a:xfrm>
        </p:spPr>
        <p:txBody>
          <a:bodyPr>
            <a:normAutofit fontScale="92500"/>
          </a:bodyPr>
          <a:lstStyle/>
          <a:p>
            <a:r>
              <a:rPr lang="da-DK" dirty="0"/>
              <a:t>Antallet af etniske minoritetsældre fra ikke-vestlige lande er stødt stigende – fra 27.431 borgere over 65 år i 2020 til ca. 59.000 i 2030 og ca. 99.500 i år 2040.</a:t>
            </a:r>
          </a:p>
          <a:p>
            <a:r>
              <a:rPr lang="da-DK" dirty="0"/>
              <a:t>Etniske minoritetsældre ældes ofte tidligere pga. uhensigtsmæssig kost, manglende motion, traumer, kredsløbsforstyrrelser, sukkersyge og demens.</a:t>
            </a:r>
          </a:p>
          <a:p>
            <a:pPr>
              <a:defRPr/>
            </a:pPr>
            <a:r>
              <a:rPr lang="da-DK" dirty="0"/>
              <a:t>Mange af disse ældre har</a:t>
            </a:r>
            <a:r>
              <a:rPr lang="da-DK" dirty="0">
                <a:sym typeface="Wingdings" panose="05000000000000000000" pitchFamily="2" charset="2"/>
              </a:rPr>
              <a:t>: </a:t>
            </a:r>
          </a:p>
          <a:p>
            <a:pPr lvl="1">
              <a:defRPr/>
            </a:pPr>
            <a:r>
              <a:rPr lang="da-DK" dirty="0">
                <a:sym typeface="Wingdings" panose="05000000000000000000" pitchFamily="2" charset="2"/>
              </a:rPr>
              <a:t>Negativt syn på offentlig ældreomsorg (fx er der meget få på plejehjem)</a:t>
            </a:r>
          </a:p>
          <a:p>
            <a:pPr lvl="1">
              <a:defRPr/>
            </a:pPr>
            <a:r>
              <a:rPr lang="da-DK" dirty="0"/>
              <a:t>Ringe kendskab til det danske sprog og velfærdsstatens serviceydelser </a:t>
            </a:r>
          </a:p>
          <a:p>
            <a:r>
              <a:rPr lang="da-DK" dirty="0"/>
              <a:t>Løsningen i mange familier bliver uformel pleje udført af et familiemedlem, især yngre hustruer, døtre eller svigerdøtre – eller en §94-ordning.</a:t>
            </a:r>
          </a:p>
        </p:txBody>
      </p:sp>
      <p:pic>
        <p:nvPicPr>
          <p:cNvPr id="10" name="Billede 9"/>
          <p:cNvPicPr>
            <a:picLocks noChangeAspect="1"/>
          </p:cNvPicPr>
          <p:nvPr/>
        </p:nvPicPr>
        <p:blipFill>
          <a:blip r:embed="rId3"/>
          <a:stretch>
            <a:fillRect/>
          </a:stretch>
        </p:blipFill>
        <p:spPr>
          <a:xfrm>
            <a:off x="8311487" y="0"/>
            <a:ext cx="3880513" cy="1903556"/>
          </a:xfrm>
          <a:prstGeom prst="rect">
            <a:avLst/>
          </a:prstGeom>
        </p:spPr>
      </p:pic>
      <p:sp>
        <p:nvSpPr>
          <p:cNvPr id="4" name="Slide Number Placeholder 3">
            <a:extLst>
              <a:ext uri="{FF2B5EF4-FFF2-40B4-BE49-F238E27FC236}">
                <a16:creationId xmlns:a16="http://schemas.microsoft.com/office/drawing/2014/main" id="{BD5F90B0-79C3-344E-921B-E658CE55D7AF}"/>
              </a:ext>
            </a:extLst>
          </p:cNvPr>
          <p:cNvSpPr>
            <a:spLocks noGrp="1"/>
          </p:cNvSpPr>
          <p:nvPr>
            <p:ph type="sldNum" sz="quarter" idx="12"/>
          </p:nvPr>
        </p:nvSpPr>
        <p:spPr/>
        <p:txBody>
          <a:bodyPr/>
          <a:lstStyle/>
          <a:p>
            <a:fld id="{C21AE62A-2861-4856-8E3D-A945C019C9C8}" type="slidenum">
              <a:rPr lang="da-DK" smtClean="0"/>
              <a:t>6</a:t>
            </a:fld>
            <a:endParaRPr lang="da-DK"/>
          </a:p>
        </p:txBody>
      </p:sp>
    </p:spTree>
    <p:extLst>
      <p:ext uri="{BB962C8B-B14F-4D97-AF65-F5344CB8AC3E}">
        <p14:creationId xmlns:p14="http://schemas.microsoft.com/office/powerpoint/2010/main" val="263424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402510" y="-172423"/>
            <a:ext cx="3159380" cy="2400657"/>
          </a:xfrm>
          <a:prstGeom prst="rect">
            <a:avLst/>
          </a:prstGeom>
          <a:solidFill>
            <a:schemeClr val="bg1"/>
          </a:solidFill>
          <a:ln>
            <a:solidFill>
              <a:schemeClr val="accent1">
                <a:lumMod val="20000"/>
                <a:lumOff val="80000"/>
              </a:schemeClr>
            </a:solidFill>
          </a:ln>
        </p:spPr>
        <p:txBody>
          <a:bodyPr wrap="square" lIns="91440" tIns="45720" rIns="91440" bIns="45720">
            <a:spAutoFit/>
          </a:bodyPr>
          <a:lstStyle/>
          <a:p>
            <a:pPr algn="ctr"/>
            <a:r>
              <a:rPr lang="da-DK" sz="15000" b="1" spc="50" dirty="0">
                <a:ln w="9525" cmpd="sng">
                  <a:solidFill>
                    <a:schemeClr val="accent1"/>
                  </a:solidFill>
                  <a:prstDash val="solid"/>
                </a:ln>
                <a:solidFill>
                  <a:srgbClr val="70AD47">
                    <a:tint val="1000"/>
                  </a:srgbClr>
                </a:solidFill>
                <a:effectLst>
                  <a:glow rad="38100">
                    <a:schemeClr val="accent1">
                      <a:alpha val="40000"/>
                    </a:schemeClr>
                  </a:glow>
                </a:effectLst>
              </a:rPr>
              <a:t>§94</a:t>
            </a:r>
          </a:p>
        </p:txBody>
      </p:sp>
      <p:sp>
        <p:nvSpPr>
          <p:cNvPr id="2" name="Titel 1"/>
          <p:cNvSpPr>
            <a:spLocks noGrp="1"/>
          </p:cNvSpPr>
          <p:nvPr>
            <p:ph type="title"/>
          </p:nvPr>
        </p:nvSpPr>
        <p:spPr/>
        <p:txBody>
          <a:bodyPr>
            <a:normAutofit/>
          </a:bodyPr>
          <a:lstStyle/>
          <a:p>
            <a:r>
              <a:rPr lang="da-DK" sz="3800" b="1" dirty="0">
                <a:latin typeface="AU Passata" panose="020B0503030502030804" pitchFamily="34" charset="0"/>
              </a:rPr>
              <a:t>Selvudpeget hjælper-ordningen</a:t>
            </a:r>
          </a:p>
        </p:txBody>
      </p:sp>
      <p:sp>
        <p:nvSpPr>
          <p:cNvPr id="3" name="Pladsholder til indhold 2"/>
          <p:cNvSpPr>
            <a:spLocks noGrp="1"/>
          </p:cNvSpPr>
          <p:nvPr>
            <p:ph idx="1"/>
          </p:nvPr>
        </p:nvSpPr>
        <p:spPr>
          <a:xfrm>
            <a:off x="838200" y="1963505"/>
            <a:ext cx="4190155" cy="4261950"/>
          </a:xfrm>
        </p:spPr>
        <p:txBody>
          <a:bodyPr>
            <a:normAutofit/>
          </a:bodyPr>
          <a:lstStyle/>
          <a:p>
            <a:pPr marL="0" indent="0">
              <a:lnSpc>
                <a:spcPct val="100000"/>
              </a:lnSpc>
              <a:buNone/>
            </a:pPr>
            <a:r>
              <a:rPr lang="da-DK" sz="2400" dirty="0"/>
              <a:t>Borgere med funktions-nedsættelse kan få udført hjemmepleje af en ”selvudpeget hjælper”.</a:t>
            </a:r>
          </a:p>
          <a:p>
            <a:pPr marL="0" indent="0">
              <a:buNone/>
            </a:pPr>
            <a:r>
              <a:rPr lang="da-DK" sz="2400" dirty="0"/>
              <a:t>Cirka 2.500 borgere i Danmark, primært med indvandrerbaggrund.</a:t>
            </a:r>
          </a:p>
          <a:p>
            <a:pPr marL="0" indent="0">
              <a:buNone/>
            </a:pPr>
            <a:r>
              <a:rPr lang="da-DK" sz="2400" dirty="0"/>
              <a:t>Den selvudpegede hjælper er typisk et familiemedlem. </a:t>
            </a:r>
          </a:p>
          <a:p>
            <a:endParaRPr lang="da-DK" sz="2500" dirty="0"/>
          </a:p>
        </p:txBody>
      </p:sp>
      <p:sp>
        <p:nvSpPr>
          <p:cNvPr id="4" name="Tekstfelt 3"/>
          <p:cNvSpPr txBox="1"/>
          <p:nvPr/>
        </p:nvSpPr>
        <p:spPr>
          <a:xfrm>
            <a:off x="6723568" y="2178423"/>
            <a:ext cx="5257362" cy="3416320"/>
          </a:xfrm>
          <a:prstGeom prst="rect">
            <a:avLst/>
          </a:prstGeom>
          <a:noFill/>
        </p:spPr>
        <p:txBody>
          <a:bodyPr wrap="square" rtlCol="0">
            <a:spAutoFit/>
          </a:bodyPr>
          <a:lstStyle/>
          <a:p>
            <a:r>
              <a:rPr lang="da-DK" b="1" dirty="0"/>
              <a:t>Kommunen </a:t>
            </a:r>
            <a:r>
              <a:rPr lang="da-DK" dirty="0"/>
              <a:t>har dobbeltrolle: skal tilbyde den nødvendige hjælp og støtte til den ældre borger </a:t>
            </a:r>
            <a:r>
              <a:rPr lang="da-DK" i="1" dirty="0"/>
              <a:t>og </a:t>
            </a:r>
            <a:r>
              <a:rPr lang="da-DK" dirty="0"/>
              <a:t>være arbejdsgiver for borgerens selvudpegede hjælper. </a:t>
            </a:r>
          </a:p>
          <a:p>
            <a:endParaRPr lang="da-DK" dirty="0"/>
          </a:p>
          <a:p>
            <a:r>
              <a:rPr lang="da-DK" b="1" dirty="0"/>
              <a:t>Den selvudpegede hjælper </a:t>
            </a:r>
            <a:r>
              <a:rPr lang="da-DK" dirty="0"/>
              <a:t>har dobbeltrolle: er ansat af kommunen til at levere de ydelser, som den ældre borger er visiteret til efter servicelovens §83 </a:t>
            </a:r>
            <a:r>
              <a:rPr lang="da-DK" i="1" dirty="0"/>
              <a:t>og </a:t>
            </a:r>
            <a:r>
              <a:rPr lang="da-DK" dirty="0"/>
              <a:t>er et omsorgsgivende familiemedlem. </a:t>
            </a:r>
          </a:p>
          <a:p>
            <a:endParaRPr lang="da-DK" dirty="0"/>
          </a:p>
          <a:p>
            <a:r>
              <a:rPr lang="da-DK" b="1" dirty="0"/>
              <a:t>De etniske minoritetsældre og deres familier </a:t>
            </a:r>
            <a:r>
              <a:rPr lang="da-DK" dirty="0"/>
              <a:t>med en §94-ordning er meget forskellige. </a:t>
            </a:r>
          </a:p>
        </p:txBody>
      </p:sp>
      <p:sp>
        <p:nvSpPr>
          <p:cNvPr id="7" name="Højrepil 6"/>
          <p:cNvSpPr/>
          <p:nvPr/>
        </p:nvSpPr>
        <p:spPr>
          <a:xfrm rot="20288088">
            <a:off x="5548672" y="2979004"/>
            <a:ext cx="1066908" cy="260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Højrepil 7"/>
          <p:cNvSpPr/>
          <p:nvPr/>
        </p:nvSpPr>
        <p:spPr>
          <a:xfrm>
            <a:off x="5538501" y="3980325"/>
            <a:ext cx="1000340" cy="228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Højrepil 8"/>
          <p:cNvSpPr/>
          <p:nvPr/>
        </p:nvSpPr>
        <p:spPr>
          <a:xfrm rot="1911518">
            <a:off x="5526696" y="4871081"/>
            <a:ext cx="1064414" cy="259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Slide Number Placeholder 5">
            <a:extLst>
              <a:ext uri="{FF2B5EF4-FFF2-40B4-BE49-F238E27FC236}">
                <a16:creationId xmlns:a16="http://schemas.microsoft.com/office/drawing/2014/main" id="{1B5B331C-E0C5-2842-B235-6B1A01A71D4C}"/>
              </a:ext>
            </a:extLst>
          </p:cNvPr>
          <p:cNvSpPr>
            <a:spLocks noGrp="1"/>
          </p:cNvSpPr>
          <p:nvPr>
            <p:ph type="sldNum" sz="quarter" idx="12"/>
          </p:nvPr>
        </p:nvSpPr>
        <p:spPr/>
        <p:txBody>
          <a:bodyPr/>
          <a:lstStyle/>
          <a:p>
            <a:fld id="{C21AE62A-2861-4856-8E3D-A945C019C9C8}" type="slidenum">
              <a:rPr lang="da-DK" smtClean="0"/>
              <a:t>7</a:t>
            </a:fld>
            <a:endParaRPr lang="da-DK"/>
          </a:p>
        </p:txBody>
      </p:sp>
    </p:spTree>
    <p:extLst>
      <p:ext uri="{BB962C8B-B14F-4D97-AF65-F5344CB8AC3E}">
        <p14:creationId xmlns:p14="http://schemas.microsoft.com/office/powerpoint/2010/main" val="166760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6A5E84-A2D7-BC49-85F1-70731D483A14}"/>
              </a:ext>
            </a:extLst>
          </p:cNvPr>
          <p:cNvPicPr>
            <a:picLocks noChangeAspect="1"/>
          </p:cNvPicPr>
          <p:nvPr/>
        </p:nvPicPr>
        <p:blipFill>
          <a:blip r:embed="rId3"/>
          <a:stretch>
            <a:fillRect/>
          </a:stretch>
        </p:blipFill>
        <p:spPr>
          <a:xfrm>
            <a:off x="631864" y="-124996"/>
            <a:ext cx="7161008" cy="6846472"/>
          </a:xfrm>
          <a:prstGeom prst="rect">
            <a:avLst/>
          </a:prstGeom>
        </p:spPr>
      </p:pic>
      <p:sp>
        <p:nvSpPr>
          <p:cNvPr id="3" name="TextBox 2">
            <a:extLst>
              <a:ext uri="{FF2B5EF4-FFF2-40B4-BE49-F238E27FC236}">
                <a16:creationId xmlns:a16="http://schemas.microsoft.com/office/drawing/2014/main" id="{ABBC7197-4C17-8E4D-B24C-711F0B76312A}"/>
              </a:ext>
            </a:extLst>
          </p:cNvPr>
          <p:cNvSpPr txBox="1"/>
          <p:nvPr/>
        </p:nvSpPr>
        <p:spPr>
          <a:xfrm>
            <a:off x="7932025" y="1814052"/>
            <a:ext cx="3777375" cy="1384995"/>
          </a:xfrm>
          <a:prstGeom prst="rect">
            <a:avLst/>
          </a:prstGeom>
          <a:noFill/>
        </p:spPr>
        <p:txBody>
          <a:bodyPr wrap="square" rtlCol="0">
            <a:spAutoFit/>
          </a:bodyPr>
          <a:lstStyle/>
          <a:p>
            <a:r>
              <a:rPr lang="en-DK" sz="2800" dirty="0"/>
              <a:t>Fire konstellationer af omsorgsarrangementer med en §94 hjælper</a:t>
            </a:r>
          </a:p>
        </p:txBody>
      </p:sp>
      <p:sp>
        <p:nvSpPr>
          <p:cNvPr id="4" name="Slide Number Placeholder 3">
            <a:extLst>
              <a:ext uri="{FF2B5EF4-FFF2-40B4-BE49-F238E27FC236}">
                <a16:creationId xmlns:a16="http://schemas.microsoft.com/office/drawing/2014/main" id="{71A69EE3-6334-1348-BE4B-327B346C9F21}"/>
              </a:ext>
            </a:extLst>
          </p:cNvPr>
          <p:cNvSpPr>
            <a:spLocks noGrp="1"/>
          </p:cNvSpPr>
          <p:nvPr>
            <p:ph type="sldNum" sz="quarter" idx="12"/>
          </p:nvPr>
        </p:nvSpPr>
        <p:spPr/>
        <p:txBody>
          <a:bodyPr/>
          <a:lstStyle/>
          <a:p>
            <a:fld id="{C21AE62A-2861-4856-8E3D-A945C019C9C8}" type="slidenum">
              <a:rPr lang="da-DK" smtClean="0"/>
              <a:t>8</a:t>
            </a:fld>
            <a:endParaRPr lang="da-DK"/>
          </a:p>
        </p:txBody>
      </p:sp>
    </p:spTree>
    <p:extLst>
      <p:ext uri="{BB962C8B-B14F-4D97-AF65-F5344CB8AC3E}">
        <p14:creationId xmlns:p14="http://schemas.microsoft.com/office/powerpoint/2010/main" val="353682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D039-4CCC-EC42-8852-14B8C151E835}"/>
              </a:ext>
            </a:extLst>
          </p:cNvPr>
          <p:cNvSpPr>
            <a:spLocks noGrp="1"/>
          </p:cNvSpPr>
          <p:nvPr>
            <p:ph type="title"/>
          </p:nvPr>
        </p:nvSpPr>
        <p:spPr>
          <a:xfrm>
            <a:off x="838200" y="365125"/>
            <a:ext cx="10515600" cy="721995"/>
          </a:xfrm>
        </p:spPr>
        <p:txBody>
          <a:bodyPr>
            <a:normAutofit/>
          </a:bodyPr>
          <a:lstStyle/>
          <a:p>
            <a:r>
              <a:rPr lang="en-DK" sz="3800" b="1" dirty="0">
                <a:latin typeface="AU Passata" panose="020B0503030502030804" pitchFamily="34" charset="0"/>
              </a:rPr>
              <a:t>Kernefamilie vs. udvidet familie</a:t>
            </a:r>
          </a:p>
        </p:txBody>
      </p:sp>
      <p:sp>
        <p:nvSpPr>
          <p:cNvPr id="3" name="Content Placeholder 2">
            <a:extLst>
              <a:ext uri="{FF2B5EF4-FFF2-40B4-BE49-F238E27FC236}">
                <a16:creationId xmlns:a16="http://schemas.microsoft.com/office/drawing/2014/main" id="{7E759299-402E-CD46-ABA2-DD9A750B1C97}"/>
              </a:ext>
            </a:extLst>
          </p:cNvPr>
          <p:cNvSpPr>
            <a:spLocks noGrp="1"/>
          </p:cNvSpPr>
          <p:nvPr>
            <p:ph idx="1"/>
          </p:nvPr>
        </p:nvSpPr>
        <p:spPr>
          <a:xfrm>
            <a:off x="838200" y="1326994"/>
            <a:ext cx="10515600" cy="5352585"/>
          </a:xfrm>
        </p:spPr>
        <p:txBody>
          <a:bodyPr/>
          <a:lstStyle/>
          <a:p>
            <a:endParaRPr lang="en-DK" dirty="0"/>
          </a:p>
        </p:txBody>
      </p:sp>
      <p:graphicFrame>
        <p:nvGraphicFramePr>
          <p:cNvPr id="4" name="Diagram 2">
            <a:extLst>
              <a:ext uri="{FF2B5EF4-FFF2-40B4-BE49-F238E27FC236}">
                <a16:creationId xmlns:a16="http://schemas.microsoft.com/office/drawing/2014/main" id="{2641A38B-8C16-5445-A9F0-4393096923A6}"/>
              </a:ext>
            </a:extLst>
          </p:cNvPr>
          <p:cNvGraphicFramePr/>
          <p:nvPr/>
        </p:nvGraphicFramePr>
        <p:xfrm>
          <a:off x="1219200" y="1790700"/>
          <a:ext cx="9347200" cy="488887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9B2C218D-D5E0-AB46-B483-27CCCC693E69}"/>
              </a:ext>
            </a:extLst>
          </p:cNvPr>
          <p:cNvSpPr>
            <a:spLocks noGrp="1"/>
          </p:cNvSpPr>
          <p:nvPr>
            <p:ph type="sldNum" sz="quarter" idx="12"/>
          </p:nvPr>
        </p:nvSpPr>
        <p:spPr/>
        <p:txBody>
          <a:bodyPr/>
          <a:lstStyle/>
          <a:p>
            <a:fld id="{C21AE62A-2861-4856-8E3D-A945C019C9C8}" type="slidenum">
              <a:rPr lang="da-DK" smtClean="0"/>
              <a:t>9</a:t>
            </a:fld>
            <a:endParaRPr lang="da-DK"/>
          </a:p>
        </p:txBody>
      </p:sp>
    </p:spTree>
    <p:extLst>
      <p:ext uri="{BB962C8B-B14F-4D97-AF65-F5344CB8AC3E}">
        <p14:creationId xmlns:p14="http://schemas.microsoft.com/office/powerpoint/2010/main" val="14256875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1918</Words>
  <Application>Microsoft Office PowerPoint</Application>
  <PresentationFormat>Widescreen</PresentationFormat>
  <Paragraphs>231</Paragraphs>
  <Slides>24</Slides>
  <Notes>24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24</vt:i4>
      </vt:variant>
    </vt:vector>
  </HeadingPairs>
  <TitlesOfParts>
    <vt:vector size="31" baseType="lpstr">
      <vt:lpstr>Arial</vt:lpstr>
      <vt:lpstr>AU Passata</vt:lpstr>
      <vt:lpstr>Calibri</vt:lpstr>
      <vt:lpstr>Calibri Light</vt:lpstr>
      <vt:lpstr>Times New Roman</vt:lpstr>
      <vt:lpstr>Wingdings</vt:lpstr>
      <vt:lpstr>Office-tema</vt:lpstr>
      <vt:lpstr>Minoritetsældre og selvudpegede hjælpere Kommunal velfærd og omsorg i forandring</vt:lpstr>
      <vt:lpstr>Familien som ‘moralsk laboratorium’</vt:lpstr>
      <vt:lpstr>PowerPoint-præsentation</vt:lpstr>
      <vt:lpstr>PowerPoint-præsentation</vt:lpstr>
      <vt:lpstr>PowerPoint-præsentation</vt:lpstr>
      <vt:lpstr>Etniske minoritetsældre i Danmark</vt:lpstr>
      <vt:lpstr>Selvudpeget hjælper-ordningen</vt:lpstr>
      <vt:lpstr>PowerPoint-præsentation</vt:lpstr>
      <vt:lpstr>Kernefamilie vs. udvidet familie</vt:lpstr>
      <vt:lpstr>PowerPoint-præsentation</vt:lpstr>
      <vt:lpstr>PowerPoint-præsentation</vt:lpstr>
      <vt:lpstr>Mad - et friktionsfelt</vt:lpstr>
      <vt:lpstr>Mad er ikke bare mad! </vt:lpstr>
      <vt:lpstr>Ældreomsorg – en religiøs tradition </vt:lpstr>
      <vt:lpstr>PowerPoint-præsentation</vt:lpstr>
      <vt:lpstr>Komplekse omsorgsarrangementer – mange er involveret</vt:lpstr>
      <vt:lpstr>Shirin: Arbejdet der fylder hele tiden</vt:lpstr>
      <vt:lpstr>Visitatorer:  Selvudpegede hjælpere som billig velfærdsløsning</vt:lpstr>
      <vt:lpstr>Visitatorer: Langsigtede konsekvenser for hjælperne?</vt:lpstr>
      <vt:lpstr>Ung datter og plejekrævende far</vt:lpstr>
      <vt:lpstr>Selvudpeget hjælper:  omsorgsret mere end omsorgspligt</vt:lpstr>
      <vt:lpstr>Ordningens umulighed  tavshedsoverenskomst</vt:lpstr>
      <vt:lpstr>PowerPoint-præsentation</vt:lpstr>
      <vt:lpstr>Læs mere…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Etniske minoritetsældre og selvudpegede hjælpere - resultater fra AISHA-projektet</dc:title>
  <dc:creator>Sara Lei Sparre</dc:creator>
  <cp:lastModifiedBy>Gladis Johansson</cp:lastModifiedBy>
  <cp:revision>49</cp:revision>
  <cp:lastPrinted>2021-11-22T13:54:20Z</cp:lastPrinted>
  <dcterms:created xsi:type="dcterms:W3CDTF">2021-06-15T10:48:16Z</dcterms:created>
  <dcterms:modified xsi:type="dcterms:W3CDTF">2021-12-01T13:37:02Z</dcterms:modified>
</cp:coreProperties>
</file>