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2" r:id="rId1"/>
  </p:sldMasterIdLst>
  <p:notesMasterIdLst>
    <p:notesMasterId r:id="rId10"/>
  </p:notesMasterIdLst>
  <p:handoutMasterIdLst>
    <p:handoutMasterId r:id="rId11"/>
  </p:handoutMasterIdLst>
  <p:sldIdLst>
    <p:sldId id="509" r:id="rId2"/>
    <p:sldId id="542" r:id="rId3"/>
    <p:sldId id="543" r:id="rId4"/>
    <p:sldId id="536" r:id="rId5"/>
    <p:sldId id="537" r:id="rId6"/>
    <p:sldId id="538" r:id="rId7"/>
    <p:sldId id="539" r:id="rId8"/>
    <p:sldId id="540" r:id="rId9"/>
  </p:sldIdLst>
  <p:sldSz cx="24384000" cy="13716000"/>
  <p:notesSz cx="6858000" cy="9144000"/>
  <p:embeddedFontLst>
    <p:embeddedFont>
      <p:font typeface="Inter" panose="020B0502030000000004" pitchFamily="34" charset="0"/>
      <p:regular r:id="rId12"/>
      <p:bold r:id="rId13"/>
      <p:italic r:id="rId14"/>
      <p:boldItalic r:id="rId15"/>
    </p:embeddedFont>
    <p:embeddedFont>
      <p:font typeface="Inter Light" panose="020B0502030000000004" pitchFamily="34" charset="0"/>
      <p:regular r:id="rId16"/>
      <p:italic r:id="rId1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E2"/>
    <a:srgbClr val="004F9B"/>
    <a:srgbClr val="EFEFEF"/>
    <a:srgbClr val="BF1D30"/>
    <a:srgbClr val="FFFFFF"/>
    <a:srgbClr val="6C94C0"/>
    <a:srgbClr val="E3767E"/>
    <a:srgbClr val="6D6D6D"/>
    <a:srgbClr val="212121"/>
    <a:srgbClr val="9B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671" autoAdjust="0"/>
  </p:normalViewPr>
  <p:slideViewPr>
    <p:cSldViewPr snapToGrid="0" snapToObjects="1">
      <p:cViewPr varScale="1">
        <p:scale>
          <a:sx n="48" d="100"/>
          <a:sy n="48" d="100"/>
        </p:scale>
        <p:origin x="114" y="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4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6952C61-4ACE-41ED-9412-6AD110EEE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78F513-8F51-4519-840F-BEC41237F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D5B3-1270-4011-8C73-8401B5803063}" type="datetimeFigureOut">
              <a:rPr lang="da-DK" smtClean="0">
                <a:solidFill>
                  <a:schemeClr val="bg2"/>
                </a:solidFill>
              </a:rPr>
              <a:t>09-05-2022</a:t>
            </a:fld>
            <a:endParaRPr lang="da-DK">
              <a:solidFill>
                <a:schemeClr val="bg2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34B479-D744-4D76-A53D-FDE75A6D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7ED2B4-0183-4217-A28E-C19196AA2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5480-010C-4BE6-B6F7-C20370C656FC}" type="slidenum">
              <a:rPr lang="da-DK" smtClean="0">
                <a:solidFill>
                  <a:schemeClr val="bg2"/>
                </a:solidFill>
              </a:rPr>
              <a:t>‹nr.›</a:t>
            </a:fld>
            <a:endParaRPr lang="da-DK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Inter"/>
        <a:cs typeface="Inter"/>
        <a:sym typeface="Inter"/>
      </a:defRPr>
    </a:lvl1pPr>
    <a:lvl2pPr indent="228600" defTabSz="457200" latinLnBrk="0">
      <a:defRPr sz="2200">
        <a:latin typeface="Inter"/>
        <a:ea typeface="Inter"/>
        <a:cs typeface="Inter"/>
        <a:sym typeface="Inter"/>
      </a:defRPr>
    </a:lvl2pPr>
    <a:lvl3pPr indent="457200" defTabSz="457200" latinLnBrk="0">
      <a:defRPr sz="2200">
        <a:latin typeface="Inter"/>
        <a:ea typeface="Inter"/>
        <a:cs typeface="Inter"/>
        <a:sym typeface="Inter"/>
      </a:defRPr>
    </a:lvl3pPr>
    <a:lvl4pPr indent="685800" defTabSz="457200" latinLnBrk="0">
      <a:defRPr sz="2200">
        <a:latin typeface="Inter"/>
        <a:ea typeface="Inter"/>
        <a:cs typeface="Inter"/>
        <a:sym typeface="Inter"/>
      </a:defRPr>
    </a:lvl4pPr>
    <a:lvl5pPr indent="914400" defTabSz="457200" latinLnBrk="0">
      <a:defRPr sz="2200">
        <a:latin typeface="Inter"/>
        <a:ea typeface="Inter"/>
        <a:cs typeface="Inter"/>
        <a:sym typeface="Inter"/>
      </a:defRPr>
    </a:lvl5pPr>
    <a:lvl6pPr indent="1143000" defTabSz="457200" latinLnBrk="0">
      <a:defRPr sz="2200">
        <a:latin typeface="Inter"/>
        <a:ea typeface="Inter"/>
        <a:cs typeface="Inter"/>
        <a:sym typeface="Inter"/>
      </a:defRPr>
    </a:lvl6pPr>
    <a:lvl7pPr indent="1371600" defTabSz="457200" latinLnBrk="0">
      <a:defRPr sz="2200">
        <a:latin typeface="Inter"/>
        <a:ea typeface="Inter"/>
        <a:cs typeface="Inter"/>
        <a:sym typeface="Inter"/>
      </a:defRPr>
    </a:lvl7pPr>
    <a:lvl8pPr indent="1600200" defTabSz="457200" latinLnBrk="0">
      <a:defRPr sz="2200">
        <a:latin typeface="Inter"/>
        <a:ea typeface="Inter"/>
        <a:cs typeface="Inter"/>
        <a:sym typeface="Inter"/>
      </a:defRPr>
    </a:lvl8pPr>
    <a:lvl9pPr indent="1828800" defTabSz="457200" latinLnBrk="0">
      <a:defRPr sz="2200">
        <a:latin typeface="Inter"/>
        <a:ea typeface="Inter"/>
        <a:cs typeface="Inter"/>
        <a:sym typeface="Inte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0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B6C3A4-A093-A549-A327-065F87752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18BBC1-6776-44C9-9B76-645209AD6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20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logo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2644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2643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0FC86AB-13ED-6F47-A81A-66B763240835}"/>
              </a:ext>
            </a:extLst>
          </p:cNvPr>
          <p:cNvSpPr/>
          <p:nvPr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1E835C-5B79-FF45-B9AF-CC1A66264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8D5ADAD-A202-4F0C-A0A3-37D4E35B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26FD02F-0434-4F13-845C-4D8E05DA4DCC}"/>
              </a:ext>
            </a:extLst>
          </p:cNvPr>
          <p:cNvSpPr/>
          <p:nvPr userDrawn="1"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3839F3-3666-4DCB-91DB-814EE65BF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9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tal/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A3853F2B-062E-C841-B82F-A21F2FA848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5195" y="1296737"/>
            <a:ext cx="20809794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5195" y="5551908"/>
            <a:ext cx="6520862" cy="196783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Tal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41B2397-4A26-3B43-9940-FAB3D25C5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9311" y="5609391"/>
            <a:ext cx="6520862" cy="19103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90FA035B-1B1D-FE4C-983D-E17E5178C2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89678" y="5551906"/>
            <a:ext cx="6520861" cy="19678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5A31D1E-1397-A742-925B-9594E1168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5196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39CF3494-CFDB-9A4C-AA65-419FFD801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9311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00DE92BF-5DE6-9A42-B001-5C17881AD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89679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5ED8AFA-07B8-8249-AEB5-07DDF2E0D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CDD353-B6C3-4F18-8852-A95A3CAC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23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25F6FF2-3A9A-46B6-9438-0648EB9D10EA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7075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0692" y="97761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9776192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B7987DD-FE0C-C64F-84EA-7EBDF3D16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A4E975A-1D33-46CD-ADE7-83949C529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F8C83D4-1114-407B-BC85-F3964753A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329870-E640-4857-B661-2654DB451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6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4014885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10090247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2597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601C22B-39EF-443A-A28D-19593B16A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68C337C-CFAB-4EEE-9646-239D18567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4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66" y="3956409"/>
            <a:ext cx="15066467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126" y="10483051"/>
            <a:ext cx="12043107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F5BB4A9-39F7-491E-8878-4BCB7B972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3645C9-B701-464F-A6B5-680C5BB54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52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7075" y="40056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692" y="100809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627" y="5863147"/>
            <a:ext cx="9612511" cy="600892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FE8FE282-C685-AC4F-81C1-BAC03297A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626" y="1349989"/>
            <a:ext cx="9612511" cy="43441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827F75-33EF-B449-A845-9F6B0DBAC8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7C3A654-7A29-4F79-A83F-BFA98B63C322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C4756BF-C93F-41F4-B97F-8F984FEBB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C079A0-BF73-449D-88BB-79A84D530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77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inkl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6686" y="1775305"/>
            <a:ext cx="8193088" cy="36448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778" y="5420155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687" y="8021860"/>
            <a:ext cx="19868880" cy="391883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3600"/>
            </a:lvl1pPr>
            <a:lvl2pPr marL="635000" indent="0">
              <a:buFontTx/>
              <a:buNone/>
              <a:defRPr sz="3600"/>
            </a:lvl2pPr>
            <a:lvl3pPr marL="1270000" indent="0"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9C249C9-13A6-A94B-B473-79E3DE353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958638" y="0"/>
            <a:ext cx="12425362" cy="7239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F4060F-C113-F044-B8B0-C00085740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DE350E-F45F-4746-ADF9-614D87154149}"/>
              </a:ext>
            </a:extLst>
          </p:cNvPr>
          <p:cNvSpPr/>
          <p:nvPr userDrawn="1"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601FB5-978F-4227-B300-0F204951B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6875C5C-B9F4-42EE-AF1F-982FDB360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086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nd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9148384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F7E11F-8BBD-8B41-8B62-7874A92A0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0752138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0"/>
            <a:ext cx="8342539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2C3611-314D-490F-B0ED-D18F39CCE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45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x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1528011"/>
            <a:ext cx="11587422" cy="4567618"/>
          </a:xfrm>
        </p:spPr>
        <p:txBody>
          <a:bodyPr numCol="1"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1528010"/>
            <a:ext cx="8324850" cy="456761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34049D45-D6C1-9C41-8791-4333483666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81175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61289691-A219-2942-B2B2-B96322C82A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17970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1" name="Pladsholder til billede 3">
            <a:extLst>
              <a:ext uri="{FF2B5EF4-FFF2-40B4-BE49-F238E27FC236}">
                <a16:creationId xmlns:a16="http://schemas.microsoft.com/office/drawing/2014/main" id="{13A1039C-C693-9846-8ADC-41BDF68791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54765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9F73B865-7BC6-2441-8568-C365A38BD9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291560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D993BB-0B92-C741-BEE4-4E02CA1E4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BFFB5D-0A7C-4636-9369-2D4DA4287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02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2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76268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76268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892C5F-5B50-744E-BFEF-CEEF34C5A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6022A-9D1A-499C-98BE-57A6E8914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8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8400"/>
            <a:ext cx="2031722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200"/>
            </a:lvl2pPr>
            <a:lvl3pPr marL="1270000" indent="0">
              <a:lnSpc>
                <a:spcPct val="100000"/>
              </a:lnSpc>
              <a:buNone/>
              <a:defRPr sz="28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EA8B1A-B6FD-47BB-B18D-0BF723B0D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76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1"/>
            <a:ext cx="24384199" cy="34642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19880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19880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EFEFE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27B2473-E55F-CB4B-A6AE-F9C25D360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84BAD3-8D0F-4B9C-BBA3-86C0242CD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1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rø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29F0774-8D55-EC4E-A487-FF50EA77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6E9038A7-8A2F-2C49-ADD6-8A569374B7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4877DB-ACD5-4D80-8B4C-718B4337C9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998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lå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5BEFF0-F101-3D46-803B-8651BC08B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ED7F8F1-02B6-3546-A24A-CC85B482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D09EBE-5BE4-43F2-816F-A355DCAE4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95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reaker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pic" idx="13" hasCustomPrompt="1"/>
          </p:nvPr>
        </p:nvSpPr>
        <p:spPr>
          <a:xfrm>
            <a:off x="4763" y="0"/>
            <a:ext cx="24374375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299D5D-A6BC-C94C-B887-74AFD825D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06F066C-424E-459C-9F0D-F8FA9ACE3D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33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86345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462336"/>
            <a:ext cx="10242717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5D01EC-A99D-2F44-BDD1-C96955020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058C95-595B-4908-9200-20DF79FAB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6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inkl tekst">
    <p:bg>
      <p:bgPr>
        <a:solidFill>
          <a:srgbClr val="F5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314" y="5462336"/>
            <a:ext cx="10242717" cy="614060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6313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E3D2B1-5AF9-FA40-9767-287429373A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188123" y="0"/>
            <a:ext cx="4983797" cy="781843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76203527-8C98-204F-9EBE-78E0B289615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142403" y="8082948"/>
            <a:ext cx="5029517" cy="56540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AD8F4916-9B79-B640-BAF6-80655DE288D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400203" y="0"/>
            <a:ext cx="4983797" cy="54254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31E2A49D-4A48-B247-99AF-0D133485ACB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00203" y="5654040"/>
            <a:ext cx="4983797" cy="808294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4E26655-E869-0744-A212-AB1C6A557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CE0E154-AD47-48F7-AC59-3B2D7F340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028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0407316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93808" y="863600"/>
            <a:ext cx="12179803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23B87F2-CF2D-4440-80E0-47E2F956761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1272838" y="5822950"/>
            <a:ext cx="12272962" cy="604912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4D207C-BA12-A14D-A7E1-FC0EC8669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CACC0B-DD71-4535-AC0C-1E28EA760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91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leder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pic" sz="half" idx="13" hasCustomPrompt="1"/>
          </p:nvPr>
        </p:nvSpPr>
        <p:spPr>
          <a:xfrm>
            <a:off x="12192000" y="0"/>
            <a:ext cx="12192100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82" name="Shape 582"/>
          <p:cNvSpPr>
            <a:spLocks noGrp="1"/>
          </p:cNvSpPr>
          <p:nvPr>
            <p:ph type="pic" sz="half" idx="14" hasCustomPrompt="1"/>
          </p:nvPr>
        </p:nvSpPr>
        <p:spPr>
          <a:xfrm>
            <a:off x="0" y="6858000"/>
            <a:ext cx="12192001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7D34B417-0399-774E-93C4-A12462413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641" y="1140326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D6EFF149-9F79-024A-9BC0-7341DE999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8546" y="7531767"/>
            <a:ext cx="10066253" cy="434030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D0C304-EBAC-8944-8871-BEA59B556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F0AB93-9078-4EA9-85B3-22A639BF0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14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/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pic" sz="quarter" idx="13" hasCustomPrompt="1"/>
          </p:nvPr>
        </p:nvSpPr>
        <p:spPr>
          <a:xfrm>
            <a:off x="12189420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21" name="Shape 921"/>
          <p:cNvSpPr>
            <a:spLocks noGrp="1"/>
          </p:cNvSpPr>
          <p:nvPr>
            <p:ph type="pic" sz="quarter" idx="14" hasCustomPrompt="1"/>
          </p:nvPr>
        </p:nvSpPr>
        <p:spPr>
          <a:xfrm>
            <a:off x="17332523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22" name="Shape 922"/>
          <p:cNvSpPr>
            <a:spLocks noGrp="1"/>
          </p:cNvSpPr>
          <p:nvPr>
            <p:ph type="pic" sz="quarter" idx="15" hasCustomPrompt="1"/>
          </p:nvPr>
        </p:nvSpPr>
        <p:spPr>
          <a:xfrm>
            <a:off x="17332523" y="6920011"/>
            <a:ext cx="5037038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23" name="Shape 923"/>
          <p:cNvSpPr>
            <a:spLocks noGrp="1"/>
          </p:cNvSpPr>
          <p:nvPr>
            <p:ph type="pic" sz="quarter" idx="16" hasCustomPrompt="1"/>
          </p:nvPr>
        </p:nvSpPr>
        <p:spPr>
          <a:xfrm>
            <a:off x="12189420" y="6920011"/>
            <a:ext cx="5037039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B8AD52-0BB3-CA4D-99E1-CE03F92CC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2597" y="5995736"/>
            <a:ext cx="10242717" cy="60518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C1C27963-2EDF-0240-9936-AB5D1B79B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EB291E8-C86A-DB4D-8044-70B520A06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5DD509-C427-46A9-BD87-F122FEC47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12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142249"/>
            <a:ext cx="10154345" cy="105351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740985"/>
            <a:ext cx="10242717" cy="593640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1142249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6CD551-6055-9A4A-90BB-C7A787F77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5B3632-47A3-4C69-ACF5-69113777A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29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5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EC0B7-5ECA-4C10-8850-91862FADF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EFC7BB6-9278-46D3-84A7-346EDA7CB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3600">
                <a:solidFill>
                  <a:schemeClr val="tx1"/>
                </a:solidFill>
              </a:defRPr>
            </a:lvl1pPr>
            <a:lvl2pPr marL="120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3200">
                <a:solidFill>
                  <a:schemeClr val="tx1"/>
                </a:solidFill>
              </a:defRPr>
            </a:lvl2pPr>
            <a:lvl3pPr marL="184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</a:defRPr>
            </a:lvl3pPr>
            <a:lvl4pPr marL="247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400">
                <a:solidFill>
                  <a:schemeClr val="tx1"/>
                </a:solidFill>
              </a:defRPr>
            </a:lvl4pPr>
            <a:lvl5pPr marL="311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04949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x 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550868"/>
            <a:ext cx="5408461" cy="96388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5999" y="6248401"/>
            <a:ext cx="9442383" cy="4937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5999" y="1550868"/>
            <a:ext cx="9442383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Shape 960">
            <a:extLst>
              <a:ext uri="{FF2B5EF4-FFF2-40B4-BE49-F238E27FC236}">
                <a16:creationId xmlns:a16="http://schemas.microsoft.com/office/drawing/2014/main" id="{9509E857-DDD7-BB48-A63D-EA5EC6828B41}"/>
              </a:ext>
            </a:extLst>
          </p:cNvPr>
          <p:cNvSpPr>
            <a:spLocks noGrp="1"/>
          </p:cNvSpPr>
          <p:nvPr>
            <p:ph type="pic" sz="half" idx="16" hasCustomPrompt="1"/>
          </p:nvPr>
        </p:nvSpPr>
        <p:spPr>
          <a:xfrm>
            <a:off x="7003808" y="155086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8" name="Shape 960">
            <a:extLst>
              <a:ext uri="{FF2B5EF4-FFF2-40B4-BE49-F238E27FC236}">
                <a16:creationId xmlns:a16="http://schemas.microsoft.com/office/drawing/2014/main" id="{AABAD7F1-5C12-0045-BC2B-87EE445B1F48}"/>
              </a:ext>
            </a:extLst>
          </p:cNvPr>
          <p:cNvSpPr>
            <a:spLocks noGrp="1"/>
          </p:cNvSpPr>
          <p:nvPr>
            <p:ph type="pic" sz="half" idx="17" hasCustomPrompt="1"/>
          </p:nvPr>
        </p:nvSpPr>
        <p:spPr>
          <a:xfrm>
            <a:off x="7003808" y="648862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2A010A5-FA5B-9941-8B29-87BCBB8AC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4ED81B-52C3-4581-866B-49F762BEA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52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74725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F62C76-C899-9449-96F4-CCCB8E6455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714E73-4BBE-43F3-A425-B55928699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84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5589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157404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5BD9D-EA64-8447-8EB6-810D36D97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82FECA-F22D-4867-A8F3-589F795AE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18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5" y="985839"/>
            <a:ext cx="1077498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05588" y="5221705"/>
            <a:ext cx="21572824" cy="6223535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F8AC84-D7A2-DC45-8AE5-9109A67BC6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C095E-78B4-42E1-85F9-348782CF2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75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6" y="985839"/>
            <a:ext cx="10869300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tabel 3">
            <a:extLst>
              <a:ext uri="{FF2B5EF4-FFF2-40B4-BE49-F238E27FC236}">
                <a16:creationId xmlns:a16="http://schemas.microsoft.com/office/drawing/2014/main" id="{3E829910-14C2-7F42-9192-B822384AB90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04938" y="5220000"/>
            <a:ext cx="21667787" cy="630936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Klik på ikonet for at tilføje en tabel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0B89F7-920F-564D-BFCE-69E6ECD26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2865B8-8F9A-484E-B027-526D0AF8A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18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1600" smtClean="0"/>
              <a:t>‹nr.›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286678" y="3833664"/>
            <a:ext cx="23810645" cy="878497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9344" y="1529408"/>
            <a:ext cx="23808000" cy="172819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66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opstilling 5 elemen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120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3200"/>
            </a:lvl2pPr>
            <a:lvl3pPr marL="184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800"/>
            </a:lvl3pPr>
            <a:lvl4pPr marL="247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400"/>
            </a:lvl4pPr>
            <a:lvl5pPr marL="311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8AAA9-B92B-40E3-89E6-0C9A2EC502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41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3558F5-EBAE-6648-ABED-DCED00FA2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27238" y="4388400"/>
            <a:ext cx="2033111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600"/>
            </a:lvl2pPr>
            <a:lvl3pPr marL="1270000" indent="0">
              <a:lnSpc>
                <a:spcPct val="100000"/>
              </a:lnSpc>
              <a:buNone/>
              <a:defRPr sz="36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414795-02BD-964B-AA74-A6AD1F27C2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3BFD10-4C94-4D2B-8D00-5F2A1F531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8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2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6800" y="2026800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F6B6B0-61C0-3541-9DE1-2AC08F2260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BA9285-1264-45E2-AB9B-E59F57679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2D21C2-766D-4173-9868-4BFFE16D8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238" y="4388400"/>
            <a:ext cx="9683499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79EA4DC-8CEB-44F2-A296-C879D0B47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0022" y="4388400"/>
            <a:ext cx="9684000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783562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inkl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B299DC9B-F123-9243-A733-7693C30CA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8284" y="3438273"/>
            <a:ext cx="938589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chemeClr val="tx1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284" y="7773067"/>
            <a:ext cx="9385892" cy="4034620"/>
          </a:xfrm>
        </p:spPr>
        <p:txBody>
          <a:bodyPr lIns="50400" tIns="50400" rIns="5040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0" spc="0">
                <a:latin typeface="+mn-lt"/>
              </a:defRPr>
            </a:lvl1pPr>
            <a:lvl2pPr marL="635000" indent="0">
              <a:lnSpc>
                <a:spcPct val="100000"/>
              </a:lnSpc>
              <a:buNone/>
              <a:defRPr sz="3600" b="0" spc="0">
                <a:latin typeface="+mn-lt"/>
              </a:defRPr>
            </a:lvl2pPr>
            <a:lvl3pPr marL="1270000" indent="0">
              <a:lnSpc>
                <a:spcPct val="100000"/>
              </a:lnSpc>
              <a:buNone/>
              <a:defRPr sz="3600" b="0" spc="0">
                <a:latin typeface="+mn-lt"/>
              </a:defRPr>
            </a:lvl3pPr>
            <a:lvl4pPr marL="1905000" indent="0">
              <a:lnSpc>
                <a:spcPct val="100000"/>
              </a:lnSpc>
              <a:buNone/>
              <a:defRPr sz="3600" spc="0"/>
            </a:lvl4pPr>
            <a:lvl5pPr marL="2540000" indent="0">
              <a:lnSpc>
                <a:spcPct val="100000"/>
              </a:lnSpc>
              <a:buNone/>
              <a:defRPr sz="36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BC776EE-7B73-1442-BC6B-258BEEAB2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40B764-5504-4C6E-B3A8-FAD912C80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43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rød bg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9049702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90497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773863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8897302" cy="655549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88973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825849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026800" y="1980000"/>
            <a:ext cx="21005800" cy="17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lang="da-DK" noProof="0" dirty="0" err="1"/>
              <a:t>Titeltext</a:t>
            </a:r>
            <a:endParaRPr lang="da-DK" noProof="0"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026800" y="4392000"/>
            <a:ext cx="21005800" cy="734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da-DK" noProof="0" dirty="0" err="1"/>
              <a:t>Textebene</a:t>
            </a:r>
            <a:r>
              <a:rPr lang="da-DK" noProof="0" dirty="0"/>
              <a:t> 1</a:t>
            </a:r>
          </a:p>
          <a:p>
            <a:pPr lvl="1"/>
            <a:r>
              <a:rPr lang="da-DK" noProof="0" dirty="0" err="1"/>
              <a:t>Textebene</a:t>
            </a:r>
            <a:r>
              <a:rPr lang="da-DK" noProof="0" dirty="0"/>
              <a:t> 2</a:t>
            </a:r>
          </a:p>
          <a:p>
            <a:pPr lvl="2"/>
            <a:r>
              <a:rPr lang="da-DK" noProof="0" dirty="0" err="1"/>
              <a:t>Textebene</a:t>
            </a:r>
            <a:r>
              <a:rPr lang="da-DK" noProof="0" dirty="0"/>
              <a:t> 3</a:t>
            </a:r>
          </a:p>
          <a:p>
            <a:pPr lvl="3"/>
            <a:r>
              <a:rPr lang="da-DK" noProof="0" dirty="0" err="1"/>
              <a:t>Textebene</a:t>
            </a:r>
            <a:r>
              <a:rPr lang="da-DK" noProof="0" dirty="0"/>
              <a:t> 4</a:t>
            </a:r>
          </a:p>
          <a:p>
            <a:pPr lvl="4"/>
            <a:r>
              <a:rPr lang="da-DK" noProof="0" dirty="0" err="1"/>
              <a:t>Textebene</a:t>
            </a:r>
            <a:r>
              <a:rPr lang="da-DK" noProof="0" dirty="0"/>
              <a:t> 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101266-EA59-4E43-AF57-D193C56B77C7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AB6D1B-E6F1-442C-8826-04F27B62A26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40" r:id="rId35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chemeClr val="tx1"/>
          </a:solidFill>
          <a:uFillTx/>
          <a:latin typeface="+mj-lt"/>
          <a:ea typeface="Inter" panose="020B0502030000000004" pitchFamily="34" charset="0"/>
          <a:cs typeface="+mj-cs"/>
          <a:sym typeface="Inter"/>
        </a:defRPr>
      </a:lvl1pPr>
      <a:lvl2pPr marL="0" marR="0" indent="228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2pPr>
      <a:lvl3pPr marL="0" marR="0" indent="457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3pPr>
      <a:lvl4pPr marL="0" marR="0" indent="685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4pPr>
      <a:lvl5pPr marL="0" marR="0" indent="9144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5pPr>
      <a:lvl6pPr marL="0" marR="0" indent="11430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6pPr>
      <a:lvl7pPr marL="0" marR="0" indent="1371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7pPr>
      <a:lvl8pPr marL="0" marR="0" indent="1600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8pPr>
      <a:lvl9pPr marL="0" marR="0" indent="1828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9pPr>
    </p:titleStyle>
    <p:bodyStyle>
      <a:lvl1pPr marL="366346" marR="0" indent="-366346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1pPr>
      <a:lvl2pPr marL="801688" marR="0" indent="-449263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2pPr>
      <a:lvl3pPr marL="1074738" marR="0" indent="-352425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3pPr>
      <a:lvl4pPr marL="1427163" marR="0" indent="-352425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4pPr>
      <a:lvl5pPr marL="1797050" marR="0" indent="-369888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5pPr>
      <a:lvl6pPr marL="1416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6pPr>
      <a:lvl7pPr marL="1480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7pPr>
      <a:lvl8pPr marL="1543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8pPr>
      <a:lvl9pPr marL="1607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ch.dk/personer-med-handicap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ch.dk/personer-med-handicap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hyperlink" Target="https://www.vive.dk/da/udgivelser/autisme-og-social-isolation-hos-unge-voksne-14222/" TargetMode="External"/><Relationship Id="rId26" Type="http://schemas.openxmlformats.org/officeDocument/2006/relationships/hyperlink" Target="https://www.vive.dk/da/udgivelser/organisering-af-hoejt-specialiserede-indsatser-og-tilbud-paa-socialomraadet-16051/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www.vive.dk/da/udgivelser/mennesker-med-handicap-16726/" TargetMode="External"/><Relationship Id="rId17" Type="http://schemas.openxmlformats.org/officeDocument/2006/relationships/image" Target="../media/image31.svg"/><Relationship Id="rId25" Type="http://schemas.openxmlformats.org/officeDocument/2006/relationships/hyperlink" Target="https://www.vive.dk/da/udgivelser/det-specialiserede-voksenomraade-11687/" TargetMode="External"/><Relationship Id="rId2" Type="http://schemas.openxmlformats.org/officeDocument/2006/relationships/hyperlink" Target="https://www.vive.dk/da/udgivelser/inddragelse-og-tillid-i-moedet-mellem-kommunerne-og-borgere-med-handicap-16095/" TargetMode="External"/><Relationship Id="rId20" Type="http://schemas.openxmlformats.org/officeDocument/2006/relationships/hyperlink" Target="https://www.vive.dk/da/udgivelser/kommunernes-koeb-og-salg-af-botilbud-paa-voksenomraadet-2011-2020-17390/" TargetMode="External"/><Relationship Id="rId1" Type="http://schemas.openxmlformats.org/officeDocument/2006/relationships/slideLayout" Target="../slideLayouts/slideLayout3.xml"/><Relationship Id="rId24" Type="http://schemas.openxmlformats.org/officeDocument/2006/relationships/hyperlink" Target="https://www.vive.dk/da/udgivelser/brugertilfredshedsundersoegelse-paa-det-specialiserede-voksenomraade-16847/" TargetMode="External"/><Relationship Id="rId23" Type="http://schemas.openxmlformats.org/officeDocument/2006/relationships/hyperlink" Target="https://www.vive.dk/da/udgivelser/livet-med-synstab-15831/" TargetMode="External"/><Relationship Id="rId19" Type="http://schemas.openxmlformats.org/officeDocument/2006/relationships/hyperlink" Target="https://www.vive.dk/da/udgivelser/det-specialiserede-socialomraade-i-de-nordiske-lande-16527/" TargetMode="External"/><Relationship Id="rId22" Type="http://schemas.openxmlformats.org/officeDocument/2006/relationships/hyperlink" Target="https://www.vive.dk/da/udgivelser/indsatser-til-voksne-paaroerende-paa-socialomraadet-17356/" TargetMode="Externa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hyperlink" Target="https://www.vive.dk/da/undersoegelser/bevaegelse-sundhed-og-livskvalitet-paa-botilbud-13452/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www.vive.dk/da/undersoegelser/vive-kortlaegger-beskaeftigelsen-for-borgere-med-handicap-i-2021-og-2022-16192/" TargetMode="External"/><Relationship Id="rId17" Type="http://schemas.openxmlformats.org/officeDocument/2006/relationships/image" Target="../media/image31.svg"/><Relationship Id="rId25" Type="http://schemas.openxmlformats.org/officeDocument/2006/relationships/hyperlink" Target="https://www.vive.dk/da/undersoegelser/vive-undersoeger-udviklingen-i-levevilkaar-for-mennesker-med-handicap-14995/" TargetMode="External"/><Relationship Id="rId2" Type="http://schemas.openxmlformats.org/officeDocument/2006/relationships/hyperlink" Target="https://www.vive.dk/da/undersoegelser/gennemsigtig-oekonomistyring-af-handicap-og-psykiatriomraadet-i-lemvig-kommune-17238/" TargetMode="External"/><Relationship Id="rId20" Type="http://schemas.openxmlformats.org/officeDocument/2006/relationships/hyperlink" Target="https://www.vive.dk/da/undersoegelser/vive-evaluerer-forsoeg-med-at-nedbringe-brugen-af-magt-paa-botilbud-16361/" TargetMode="External"/><Relationship Id="rId1" Type="http://schemas.openxmlformats.org/officeDocument/2006/relationships/slideLayout" Target="../slideLayouts/slideLayout3.xml"/><Relationship Id="rId24" Type="http://schemas.openxmlformats.org/officeDocument/2006/relationships/hyperlink" Target="https://www.vive.dk/da/undersoegelser/hvordan-faar-unge-med-autisme-en-god-overgang-til-voksenlivet-12600/" TargetMode="External"/><Relationship Id="rId23" Type="http://schemas.openxmlformats.org/officeDocument/2006/relationships/hyperlink" Target="https://www.vive.dk/da/undersoegelser/vive-undersoeger-velfaerdsteknologier-i-pleje-af-borgere-med-demens-eller-kognitivt-handicap-17008/" TargetMode="External"/><Relationship Id="rId19" Type="http://schemas.openxmlformats.org/officeDocument/2006/relationships/hyperlink" Target="https://www.vive.dk/da/undersoegelser/vive-kvalificerer-model-der-skal-styrke-tillid-og-retssikkerhed-for-voksne-med-handicap-17207/" TargetMode="External"/><Relationship Id="rId22" Type="http://schemas.openxmlformats.org/officeDocument/2006/relationships/hyperlink" Target="https://www.vive.dk/da/undersoegelser/evaluering-af-mestringsindsats-for-soeskende-til-boern-med-handicap-1636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7871"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6EC63C-8121-404E-9F9B-58D054404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mtClean="0"/>
              <a:t>Kommunens møde med borgere med handicap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mtClean="0"/>
              <a:t>Leif Olsen</a:t>
            </a:r>
          </a:p>
          <a:p>
            <a:r>
              <a:rPr lang="da-DK" smtClean="0"/>
              <a:t>Webinar</a:t>
            </a:r>
          </a:p>
          <a:p>
            <a:r>
              <a:rPr lang="da-DK" smtClean="0"/>
              <a:t>11. maj 2022 kl. 16:30 - 17:30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370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907" y="1431896"/>
            <a:ext cx="20317222" cy="979309"/>
          </a:xfrm>
        </p:spPr>
        <p:txBody>
          <a:bodyPr/>
          <a:lstStyle/>
          <a:p>
            <a:r>
              <a:rPr lang="da-DK" dirty="0" smtClean="0"/>
              <a:t>Hvem møder hvem og hvor?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3641293" y="4781613"/>
            <a:ext cx="2741176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ktangel 10"/>
          <p:cNvSpPr/>
          <p:nvPr/>
        </p:nvSpPr>
        <p:spPr>
          <a:xfrm>
            <a:off x="-169849" y="6612328"/>
            <a:ext cx="2652751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ktangel 13"/>
          <p:cNvSpPr/>
          <p:nvPr/>
        </p:nvSpPr>
        <p:spPr>
          <a:xfrm>
            <a:off x="3641293" y="8951344"/>
            <a:ext cx="2741176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ktangel 16"/>
          <p:cNvSpPr/>
          <p:nvPr/>
        </p:nvSpPr>
        <p:spPr>
          <a:xfrm>
            <a:off x="-169849" y="10782059"/>
            <a:ext cx="2652751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ktangel 19"/>
          <p:cNvSpPr/>
          <p:nvPr/>
        </p:nvSpPr>
        <p:spPr>
          <a:xfrm>
            <a:off x="5931478" y="12866927"/>
            <a:ext cx="2741176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ktangel 22"/>
          <p:cNvSpPr/>
          <p:nvPr/>
        </p:nvSpPr>
        <p:spPr>
          <a:xfrm>
            <a:off x="-169849" y="14951792"/>
            <a:ext cx="2652751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ktangel 25"/>
          <p:cNvSpPr/>
          <p:nvPr/>
        </p:nvSpPr>
        <p:spPr>
          <a:xfrm>
            <a:off x="5931478" y="17036657"/>
            <a:ext cx="2741176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ktangel 28"/>
          <p:cNvSpPr/>
          <p:nvPr/>
        </p:nvSpPr>
        <p:spPr>
          <a:xfrm>
            <a:off x="-169849" y="19121523"/>
            <a:ext cx="2652751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ktangel 31"/>
          <p:cNvSpPr/>
          <p:nvPr/>
        </p:nvSpPr>
        <p:spPr>
          <a:xfrm>
            <a:off x="5931478" y="21206388"/>
            <a:ext cx="2741176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ktangel 34"/>
          <p:cNvSpPr/>
          <p:nvPr/>
        </p:nvSpPr>
        <p:spPr>
          <a:xfrm>
            <a:off x="-169849" y="23291254"/>
            <a:ext cx="2652751" cy="1473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1" name="Gruppe 70"/>
          <p:cNvGrpSpPr/>
          <p:nvPr/>
        </p:nvGrpSpPr>
        <p:grpSpPr>
          <a:xfrm>
            <a:off x="2353019" y="2992099"/>
            <a:ext cx="19736963" cy="8584545"/>
            <a:chOff x="4705153" y="2783436"/>
            <a:chExt cx="19736963" cy="8584545"/>
          </a:xfrm>
        </p:grpSpPr>
        <p:grpSp>
          <p:nvGrpSpPr>
            <p:cNvPr id="39" name="Gruppe 38"/>
            <p:cNvGrpSpPr/>
            <p:nvPr/>
          </p:nvGrpSpPr>
          <p:grpSpPr>
            <a:xfrm>
              <a:off x="4705153" y="4262305"/>
              <a:ext cx="8103400" cy="6910337"/>
              <a:chOff x="1881839" y="3397122"/>
              <a:chExt cx="8103400" cy="6910337"/>
            </a:xfrm>
          </p:grpSpPr>
          <p:sp>
            <p:nvSpPr>
              <p:cNvPr id="16" name="Kombinationstegning 15"/>
              <p:cNvSpPr/>
              <p:nvPr/>
            </p:nvSpPr>
            <p:spPr>
              <a:xfrm>
                <a:off x="6821519" y="3397122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Unge</a:t>
                </a:r>
                <a:endParaRPr lang="da-DK" sz="1800" kern="1200" dirty="0"/>
              </a:p>
            </p:txBody>
          </p:sp>
          <p:sp>
            <p:nvSpPr>
              <p:cNvPr id="19" name="Kombinationstegning 18"/>
              <p:cNvSpPr/>
              <p:nvPr/>
            </p:nvSpPr>
            <p:spPr>
              <a:xfrm>
                <a:off x="3087441" y="5605975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Voksne</a:t>
                </a:r>
                <a:endParaRPr lang="da-DK" sz="1800" kern="1200" dirty="0"/>
              </a:p>
            </p:txBody>
          </p:sp>
          <p:sp>
            <p:nvSpPr>
              <p:cNvPr id="22" name="Kombinationstegning 21"/>
              <p:cNvSpPr/>
              <p:nvPr/>
            </p:nvSpPr>
            <p:spPr>
              <a:xfrm>
                <a:off x="5467870" y="5605975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Ældre</a:t>
                </a:r>
                <a:endParaRPr lang="da-DK" sz="1800" kern="1200" dirty="0"/>
              </a:p>
            </p:txBody>
          </p:sp>
          <p:sp>
            <p:nvSpPr>
              <p:cNvPr id="25" name="Kombinationstegning 24"/>
              <p:cNvSpPr/>
              <p:nvPr/>
            </p:nvSpPr>
            <p:spPr>
              <a:xfrm>
                <a:off x="7848299" y="5605975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Familier</a:t>
                </a:r>
                <a:endParaRPr lang="da-DK" sz="1800" kern="1200" dirty="0"/>
              </a:p>
            </p:txBody>
          </p:sp>
          <p:sp>
            <p:nvSpPr>
              <p:cNvPr id="28" name="Kombinationstegning 27"/>
              <p:cNvSpPr/>
              <p:nvPr/>
            </p:nvSpPr>
            <p:spPr>
              <a:xfrm>
                <a:off x="1881839" y="7795999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Venner </a:t>
                </a:r>
                <a:endParaRPr lang="da-DK" sz="1800" kern="1200" dirty="0"/>
              </a:p>
            </p:txBody>
          </p:sp>
          <p:sp>
            <p:nvSpPr>
              <p:cNvPr id="31" name="Kombinationstegning 30"/>
              <p:cNvSpPr/>
              <p:nvPr/>
            </p:nvSpPr>
            <p:spPr>
              <a:xfrm>
                <a:off x="4236252" y="7795999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Kollegaer</a:t>
                </a:r>
                <a:endParaRPr lang="da-DK" sz="1800" kern="1200" dirty="0"/>
              </a:p>
            </p:txBody>
          </p:sp>
          <p:sp>
            <p:nvSpPr>
              <p:cNvPr id="38" name="Kombinationstegning 37"/>
              <p:cNvSpPr/>
              <p:nvPr/>
            </p:nvSpPr>
            <p:spPr>
              <a:xfrm>
                <a:off x="6590665" y="7740791"/>
                <a:ext cx="2233002" cy="2566668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Fortsæt selv listen </a:t>
                </a:r>
                <a:endParaRPr lang="da-DK" sz="1800" kern="1200" dirty="0"/>
              </a:p>
            </p:txBody>
          </p:sp>
          <p:sp>
            <p:nvSpPr>
              <p:cNvPr id="50" name="Kombinationstegning 49"/>
              <p:cNvSpPr/>
              <p:nvPr/>
            </p:nvSpPr>
            <p:spPr>
              <a:xfrm>
                <a:off x="1905766" y="3532310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Nyfødte</a:t>
                </a:r>
                <a:endParaRPr lang="da-DK" sz="1800" kern="1200" dirty="0"/>
              </a:p>
            </p:txBody>
          </p:sp>
          <p:sp>
            <p:nvSpPr>
              <p:cNvPr id="51" name="Kombinationstegning 50"/>
              <p:cNvSpPr/>
              <p:nvPr/>
            </p:nvSpPr>
            <p:spPr>
              <a:xfrm>
                <a:off x="4278300" y="3532310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Børn</a:t>
                </a:r>
                <a:endParaRPr lang="da-DK" sz="1800" kern="1200" dirty="0"/>
              </a:p>
            </p:txBody>
          </p:sp>
        </p:grpSp>
        <p:grpSp>
          <p:nvGrpSpPr>
            <p:cNvPr id="52" name="Gruppe 51"/>
            <p:cNvGrpSpPr/>
            <p:nvPr/>
          </p:nvGrpSpPr>
          <p:grpSpPr>
            <a:xfrm>
              <a:off x="16399856" y="4411194"/>
              <a:ext cx="8042260" cy="6956787"/>
              <a:chOff x="6364343" y="3577287"/>
              <a:chExt cx="8042260" cy="6956787"/>
            </a:xfrm>
          </p:grpSpPr>
          <p:sp>
            <p:nvSpPr>
              <p:cNvPr id="54" name="Kombinationstegning 53"/>
              <p:cNvSpPr/>
              <p:nvPr/>
            </p:nvSpPr>
            <p:spPr>
              <a:xfrm>
                <a:off x="6364343" y="3577287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Sundheds-</a:t>
                </a:r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plejen</a:t>
                </a:r>
                <a:endParaRPr lang="da-DK" sz="1800" kern="1200" dirty="0"/>
              </a:p>
            </p:txBody>
          </p:sp>
          <p:sp>
            <p:nvSpPr>
              <p:cNvPr id="55" name="Kombinationstegning 54"/>
              <p:cNvSpPr/>
              <p:nvPr/>
            </p:nvSpPr>
            <p:spPr>
              <a:xfrm>
                <a:off x="8736877" y="3682057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Daginstitutioner</a:t>
                </a:r>
                <a:endParaRPr lang="da-DK" sz="1800" kern="1200" dirty="0"/>
              </a:p>
            </p:txBody>
          </p:sp>
          <p:sp>
            <p:nvSpPr>
              <p:cNvPr id="56" name="Kombinationstegning 55"/>
              <p:cNvSpPr/>
              <p:nvPr/>
            </p:nvSpPr>
            <p:spPr>
              <a:xfrm>
                <a:off x="11109409" y="3682057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Skole</a:t>
                </a:r>
                <a:endParaRPr lang="da-DK" sz="1800" kern="1200" dirty="0"/>
              </a:p>
            </p:txBody>
          </p:sp>
          <p:sp>
            <p:nvSpPr>
              <p:cNvPr id="57" name="Kombinationstegning 56"/>
              <p:cNvSpPr/>
              <p:nvPr/>
            </p:nvSpPr>
            <p:spPr>
              <a:xfrm>
                <a:off x="7588173" y="5727820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Jobcenter</a:t>
                </a:r>
                <a:endParaRPr lang="da-DK" sz="1800" kern="1200" dirty="0"/>
              </a:p>
            </p:txBody>
          </p:sp>
          <p:sp>
            <p:nvSpPr>
              <p:cNvPr id="58" name="Kombinationstegning 57"/>
              <p:cNvSpPr/>
              <p:nvPr/>
            </p:nvSpPr>
            <p:spPr>
              <a:xfrm>
                <a:off x="9968602" y="5727820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Forvaltninger</a:t>
                </a:r>
                <a:endParaRPr lang="da-DK" sz="1800" kern="1200" dirty="0"/>
              </a:p>
            </p:txBody>
          </p:sp>
          <p:sp>
            <p:nvSpPr>
              <p:cNvPr id="59" name="Kombinationstegning 58"/>
              <p:cNvSpPr/>
              <p:nvPr/>
            </p:nvSpPr>
            <p:spPr>
              <a:xfrm>
                <a:off x="12269663" y="5832590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Hjemmesider</a:t>
                </a:r>
                <a:endParaRPr lang="da-DK" sz="1800" kern="1200" dirty="0"/>
              </a:p>
            </p:txBody>
          </p:sp>
          <p:sp>
            <p:nvSpPr>
              <p:cNvPr id="60" name="Kombinationstegning 59"/>
              <p:cNvSpPr/>
              <p:nvPr/>
            </p:nvSpPr>
            <p:spPr>
              <a:xfrm>
                <a:off x="6400585" y="7917844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Stier, torve, ‘huse’</a:t>
                </a:r>
                <a:endParaRPr lang="da-DK" sz="1800" kern="1200" dirty="0"/>
              </a:p>
            </p:txBody>
          </p:sp>
          <p:sp>
            <p:nvSpPr>
              <p:cNvPr id="61" name="Kombinationstegning 60"/>
              <p:cNvSpPr/>
              <p:nvPr/>
            </p:nvSpPr>
            <p:spPr>
              <a:xfrm>
                <a:off x="8754998" y="7917844"/>
                <a:ext cx="2136940" cy="2456253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Kultur og fritid</a:t>
                </a:r>
                <a:endParaRPr lang="da-DK" sz="1800" kern="1200" dirty="0"/>
              </a:p>
            </p:txBody>
          </p:sp>
          <p:sp>
            <p:nvSpPr>
              <p:cNvPr id="62" name="Kombinationstegning 61"/>
              <p:cNvSpPr/>
              <p:nvPr/>
            </p:nvSpPr>
            <p:spPr>
              <a:xfrm>
                <a:off x="11030039" y="7967406"/>
                <a:ext cx="2233002" cy="2566668"/>
              </a:xfrm>
              <a:custGeom>
                <a:avLst/>
                <a:gdLst>
                  <a:gd name="connsiteX0" fmla="*/ 0 w 1252361"/>
                  <a:gd name="connsiteY0" fmla="*/ 544777 h 1089554"/>
                  <a:gd name="connsiteX1" fmla="*/ 272389 w 1252361"/>
                  <a:gd name="connsiteY1" fmla="*/ 0 h 1089554"/>
                  <a:gd name="connsiteX2" fmla="*/ 979973 w 1252361"/>
                  <a:gd name="connsiteY2" fmla="*/ 0 h 1089554"/>
                  <a:gd name="connsiteX3" fmla="*/ 1252361 w 1252361"/>
                  <a:gd name="connsiteY3" fmla="*/ 544777 h 1089554"/>
                  <a:gd name="connsiteX4" fmla="*/ 979973 w 1252361"/>
                  <a:gd name="connsiteY4" fmla="*/ 1089554 h 1089554"/>
                  <a:gd name="connsiteX5" fmla="*/ 272389 w 1252361"/>
                  <a:gd name="connsiteY5" fmla="*/ 1089554 h 1089554"/>
                  <a:gd name="connsiteX6" fmla="*/ 0 w 1252361"/>
                  <a:gd name="connsiteY6" fmla="*/ 544777 h 108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2361" h="1089554">
                    <a:moveTo>
                      <a:pt x="626181" y="0"/>
                    </a:moveTo>
                    <a:lnTo>
                      <a:pt x="1252360" y="236979"/>
                    </a:lnTo>
                    <a:lnTo>
                      <a:pt x="1252360" y="852576"/>
                    </a:lnTo>
                    <a:lnTo>
                      <a:pt x="626181" y="1089554"/>
                    </a:lnTo>
                    <a:lnTo>
                      <a:pt x="1" y="852576"/>
                    </a:lnTo>
                    <a:lnTo>
                      <a:pt x="1" y="236979"/>
                    </a:lnTo>
                    <a:lnTo>
                      <a:pt x="6261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079" tIns="229451" rIns="204080" bIns="22945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800" kern="1200" dirty="0" smtClean="0"/>
                  <a:t>Fortsæt selv listen </a:t>
                </a:r>
                <a:endParaRPr lang="da-DK" sz="1800" kern="1200" dirty="0"/>
              </a:p>
            </p:txBody>
          </p:sp>
        </p:grpSp>
        <p:sp>
          <p:nvSpPr>
            <p:cNvPr id="70" name="Tekstfelt 69"/>
            <p:cNvSpPr txBox="1">
              <a:spLocks noChangeAspect="1"/>
            </p:cNvSpPr>
            <p:nvPr/>
          </p:nvSpPr>
          <p:spPr>
            <a:xfrm>
              <a:off x="16399856" y="2783436"/>
              <a:ext cx="6687980" cy="982467"/>
            </a:xfrm>
            <a:prstGeom prst="rect">
              <a:avLst/>
            </a:prstGeom>
            <a:noFill/>
            <a:ln w="38100" cap="rnd" cmpd="thinThick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a-DK" sz="2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Inter" panose="020B0502030000000004" pitchFamily="34" charset="0"/>
                  <a:ea typeface="Inter" panose="020B0502030000000004" pitchFamily="34" charset="0"/>
                  <a:sym typeface="Inter"/>
                </a:rPr>
                <a:t>Medarbejdere med mange fagligheder</a:t>
              </a:r>
              <a:r>
                <a:rPr kumimoji="0" lang="da-DK" sz="2800" b="0" i="0" u="none" strike="noStrike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Inter" panose="020B0502030000000004" pitchFamily="34" charset="0"/>
                  <a:ea typeface="Inter" panose="020B0502030000000004" pitchFamily="34" charset="0"/>
                  <a:sym typeface="Inter"/>
                </a:rPr>
                <a:t> og opgaver </a:t>
              </a:r>
              <a:r>
                <a:rPr kumimoji="0" lang="da-DK" sz="2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Inter" panose="020B0502030000000004" pitchFamily="34" charset="0"/>
                  <a:ea typeface="Inter" panose="020B0502030000000004" pitchFamily="34" charset="0"/>
                  <a:sym typeface="Inter"/>
                </a:rPr>
                <a:t>alle </a:t>
              </a:r>
              <a:r>
                <a:rPr kumimoji="0" lang="da-DK" sz="2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Inter" panose="020B0502030000000004" pitchFamily="34" charset="0"/>
                  <a:ea typeface="Inter" panose="020B0502030000000004" pitchFamily="34" charset="0"/>
                  <a:sym typeface="Inter"/>
                </a:rPr>
                <a:t>steder i kommunen</a:t>
              </a:r>
            </a:p>
          </p:txBody>
        </p:sp>
      </p:grpSp>
      <p:sp>
        <p:nvSpPr>
          <p:cNvPr id="6" name="Rektangel 5"/>
          <p:cNvSpPr/>
          <p:nvPr/>
        </p:nvSpPr>
        <p:spPr>
          <a:xfrm>
            <a:off x="2047908" y="3020459"/>
            <a:ext cx="840851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da-DK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Borgere med medfødte eller erhvervede funktionsnedsættelser og handicap</a:t>
            </a:r>
            <a:endParaRPr lang="da-DK" sz="280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Højre klammeparentes 6"/>
          <p:cNvSpPr/>
          <p:nvPr/>
        </p:nvSpPr>
        <p:spPr>
          <a:xfrm>
            <a:off x="10456419" y="4470968"/>
            <a:ext cx="754920" cy="7257206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Venstre klammeparentes 8"/>
          <p:cNvSpPr/>
          <p:nvPr/>
        </p:nvSpPr>
        <p:spPr>
          <a:xfrm>
            <a:off x="12722087" y="4470968"/>
            <a:ext cx="695739" cy="7257206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7558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Der er tale om et handicap, når en langvarig fysisk, psykisk, intellektuel eller sansemæssig funktionsnedsættelse spiller sammen med barrierer i personens omgivelser og hindrer vedkommende i fuldt eller delvist at deltage i samfundslivet på lige fod med andre.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Det Centrale Handicapråd</a:t>
            </a:r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E19AF9-0D16-4EB8-9DB4-759EB1ED82E7}" type="slidenum">
              <a:rPr lang="da-DK" altLang="da-DK" sz="1600"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6236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4258466" y="4014885"/>
            <a:ext cx="8943963" cy="6075362"/>
          </a:xfrm>
        </p:spPr>
        <p:txBody>
          <a:bodyPr/>
          <a:lstStyle/>
          <a:p>
            <a:r>
              <a:rPr lang="da-DK" sz="4400" dirty="0">
                <a:solidFill>
                  <a:srgbClr val="C00000"/>
                </a:solidFill>
              </a:rPr>
              <a:t>At forebygge eller fjerne </a:t>
            </a:r>
          </a:p>
          <a:p>
            <a:r>
              <a:rPr lang="da-DK" sz="4400" dirty="0">
                <a:solidFill>
                  <a:srgbClr val="C00000"/>
                </a:solidFill>
              </a:rPr>
              <a:t>”barrierer i personens omgivelser </a:t>
            </a:r>
          </a:p>
          <a:p>
            <a:r>
              <a:rPr lang="da-DK" sz="4400" dirty="0">
                <a:solidFill>
                  <a:srgbClr val="C00000"/>
                </a:solidFill>
              </a:rPr>
              <a:t>der  hindrer vedkommende </a:t>
            </a:r>
          </a:p>
          <a:p>
            <a:r>
              <a:rPr lang="da-DK" sz="4400" dirty="0">
                <a:solidFill>
                  <a:srgbClr val="C00000"/>
                </a:solidFill>
              </a:rPr>
              <a:t>i fuldt eller delvist </a:t>
            </a:r>
          </a:p>
          <a:p>
            <a:r>
              <a:rPr lang="da-DK" sz="4400" dirty="0">
                <a:solidFill>
                  <a:srgbClr val="C00000"/>
                </a:solidFill>
              </a:rPr>
              <a:t>at deltage i samfundslivet </a:t>
            </a:r>
          </a:p>
          <a:p>
            <a:r>
              <a:rPr lang="da-DK" sz="4400" dirty="0">
                <a:solidFill>
                  <a:srgbClr val="C00000"/>
                </a:solidFill>
              </a:rPr>
              <a:t>på lige fod med andre”.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Lettere omskrevet </a:t>
            </a:r>
          </a:p>
          <a:p>
            <a:r>
              <a:rPr lang="da-DK" dirty="0" smtClean="0">
                <a:hlinkClick r:id="rId2"/>
              </a:rPr>
              <a:t>Det </a:t>
            </a:r>
            <a:r>
              <a:rPr lang="da-DK" dirty="0" smtClean="0">
                <a:hlinkClick r:id="rId2"/>
              </a:rPr>
              <a:t>Centrale </a:t>
            </a:r>
            <a:r>
              <a:rPr lang="da-DK" dirty="0">
                <a:hlinkClick r:id="rId2"/>
              </a:rPr>
              <a:t>H</a:t>
            </a:r>
            <a:r>
              <a:rPr lang="da-DK" dirty="0" smtClean="0">
                <a:hlinkClick r:id="rId2"/>
              </a:rPr>
              <a:t>andicapråd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Hvad mødes kommunen med borgerne om?</a:t>
            </a:r>
          </a:p>
        </p:txBody>
      </p:sp>
    </p:spTree>
    <p:extLst>
      <p:ext uri="{BB962C8B-B14F-4D97-AF65-F5344CB8AC3E}">
        <p14:creationId xmlns:p14="http://schemas.microsoft.com/office/powerpoint/2010/main" val="1940041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Mødet gør en stor </a:t>
            </a:r>
            <a:r>
              <a:rPr lang="da-DK" dirty="0" smtClean="0"/>
              <a:t>forskel</a:t>
            </a:r>
            <a:br>
              <a:rPr lang="da-DK" dirty="0" smtClean="0"/>
            </a:br>
            <a:r>
              <a:rPr lang="da-DK" sz="5400" b="0" i="1" dirty="0" smtClean="0"/>
              <a:t>- kommune, udfordringer og viden </a:t>
            </a:r>
            <a:endParaRPr lang="da-DK" sz="5400" b="0" i="1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2027040" y="5565912"/>
            <a:ext cx="20317222" cy="6124239"/>
          </a:xfrm>
        </p:spPr>
        <p:txBody>
          <a:bodyPr/>
          <a:lstStyle/>
          <a:p>
            <a:r>
              <a:rPr lang="da-DK" dirty="0" smtClean="0"/>
              <a:t>Både når det lykkes og når det ikke lykkes.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Kommunen </a:t>
            </a:r>
            <a:r>
              <a:rPr lang="da-DK" dirty="0" smtClean="0"/>
              <a:t>er den </a:t>
            </a:r>
            <a:r>
              <a:rPr lang="da-DK" dirty="0" smtClean="0"/>
              <a:t>centrale</a:t>
            </a:r>
            <a:r>
              <a:rPr lang="da-DK" dirty="0" smtClean="0"/>
              <a:t> </a:t>
            </a:r>
            <a:r>
              <a:rPr lang="da-DK" dirty="0" smtClean="0"/>
              <a:t>aktør, men kan ikke løse </a:t>
            </a:r>
            <a:r>
              <a:rPr lang="da-DK" dirty="0" smtClean="0"/>
              <a:t>opgaverne </a:t>
            </a:r>
            <a:r>
              <a:rPr lang="da-DK" dirty="0" smtClean="0"/>
              <a:t>alene.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Udfordringerne er mange </a:t>
            </a:r>
            <a:r>
              <a:rPr lang="da-DK" dirty="0"/>
              <a:t>fx økonomi, tillid, organisering, metoder og viden.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Viden kan bidrage til at forstå og håndtere udfordringerne - måske løse dem. 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15724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VIVE har viden på hylderne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027040" y="4389343"/>
            <a:ext cx="20317222" cy="8332743"/>
          </a:xfrm>
        </p:spPr>
        <p:txBody>
          <a:bodyPr/>
          <a:lstStyle/>
          <a:p>
            <a:r>
              <a:rPr lang="da-DK" i="1" dirty="0" smtClean="0"/>
              <a:t>Mennesker </a:t>
            </a:r>
            <a:r>
              <a:rPr lang="da-DK" i="1" dirty="0"/>
              <a:t>med </a:t>
            </a:r>
            <a:r>
              <a:rPr lang="da-DK" i="1" dirty="0" smtClean="0"/>
              <a:t>handicap - Hverdagsliv </a:t>
            </a:r>
            <a:r>
              <a:rPr lang="da-DK" i="1" dirty="0"/>
              <a:t>og levevilkår 2020</a:t>
            </a:r>
          </a:p>
          <a:p>
            <a:r>
              <a:rPr lang="da-DK" i="1" dirty="0"/>
              <a:t>Inddragelse og tillid i mødet mellem kommunerne og borgere med handicap</a:t>
            </a:r>
          </a:p>
          <a:p>
            <a:r>
              <a:rPr lang="da-DK" i="1" dirty="0"/>
              <a:t>Livet med </a:t>
            </a:r>
            <a:r>
              <a:rPr lang="da-DK" i="1" dirty="0" smtClean="0"/>
              <a:t>synstab - Inspiration </a:t>
            </a:r>
            <a:r>
              <a:rPr lang="da-DK" i="1" dirty="0"/>
              <a:t>til </a:t>
            </a:r>
            <a:r>
              <a:rPr lang="da-DK" i="1" dirty="0" smtClean="0"/>
              <a:t>hverdagen</a:t>
            </a:r>
          </a:p>
          <a:p>
            <a:r>
              <a:rPr lang="da-DK" i="1" dirty="0" smtClean="0"/>
              <a:t>Indsatser </a:t>
            </a:r>
            <a:r>
              <a:rPr lang="da-DK" i="1" dirty="0"/>
              <a:t>til voksne pårørende</a:t>
            </a:r>
          </a:p>
          <a:p>
            <a:pPr fontAlgn="base"/>
            <a:r>
              <a:rPr lang="da-DK" i="1" dirty="0"/>
              <a:t>Autisme og social isolation hos unge </a:t>
            </a:r>
            <a:r>
              <a:rPr lang="da-DK" i="1" dirty="0" smtClean="0"/>
              <a:t>voksne - Kortlægning </a:t>
            </a:r>
            <a:r>
              <a:rPr lang="da-DK" i="1" dirty="0"/>
              <a:t>af god praksis og </a:t>
            </a:r>
            <a:r>
              <a:rPr lang="da-DK" i="1" dirty="0" smtClean="0"/>
              <a:t>metoder</a:t>
            </a:r>
            <a:endParaRPr lang="da-DK" i="1" dirty="0"/>
          </a:p>
          <a:p>
            <a:r>
              <a:rPr lang="da-DK" i="1" dirty="0"/>
              <a:t>Brugertilfredshedsundersøgelse på det specialiserede </a:t>
            </a:r>
            <a:r>
              <a:rPr lang="da-DK" i="1" dirty="0" smtClean="0"/>
              <a:t>voksenområde </a:t>
            </a:r>
            <a:endParaRPr lang="da-DK" i="1" dirty="0"/>
          </a:p>
          <a:p>
            <a:r>
              <a:rPr lang="da-DK" i="1" dirty="0"/>
              <a:t>Organisering af højt specialiserede indsatser og tilbud på socialområdet</a:t>
            </a:r>
          </a:p>
          <a:p>
            <a:r>
              <a:rPr lang="da-DK" i="1" dirty="0" smtClean="0"/>
              <a:t>Det </a:t>
            </a:r>
            <a:r>
              <a:rPr lang="da-DK" i="1" dirty="0"/>
              <a:t>specialiserede </a:t>
            </a:r>
            <a:r>
              <a:rPr lang="da-DK" i="1" dirty="0" smtClean="0"/>
              <a:t>voksenområde - Inspiration </a:t>
            </a:r>
            <a:r>
              <a:rPr lang="da-DK" i="1" dirty="0"/>
              <a:t>til den økonomiske styring</a:t>
            </a:r>
            <a:endParaRPr lang="da-DK" i="1" dirty="0" smtClean="0"/>
          </a:p>
          <a:p>
            <a:r>
              <a:rPr lang="da-DK" i="1" dirty="0" smtClean="0"/>
              <a:t>Kommunernes </a:t>
            </a:r>
            <a:r>
              <a:rPr lang="da-DK" i="1" dirty="0"/>
              <a:t>køb og salg af botilbud på voksenområdet, </a:t>
            </a:r>
            <a:r>
              <a:rPr lang="da-DK" i="1" dirty="0" smtClean="0"/>
              <a:t>2011-2020</a:t>
            </a:r>
          </a:p>
          <a:p>
            <a:r>
              <a:rPr lang="da-DK" i="1" dirty="0" smtClean="0"/>
              <a:t>Det </a:t>
            </a:r>
            <a:r>
              <a:rPr lang="da-DK" i="1" dirty="0"/>
              <a:t>specialiserede socialområde i de nordiske </a:t>
            </a:r>
            <a:r>
              <a:rPr lang="da-DK" i="1" dirty="0" smtClean="0"/>
              <a:t>lande </a:t>
            </a:r>
            <a:endParaRPr lang="da-DK" i="1" dirty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Grafik 29">
            <a:hlinkClick r:id="rId2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9189684" y="5334164"/>
            <a:ext cx="378247" cy="378247"/>
          </a:xfrm>
          <a:prstGeom prst="rect">
            <a:avLst/>
          </a:prstGeom>
        </p:spPr>
      </p:pic>
      <p:pic>
        <p:nvPicPr>
          <p:cNvPr id="5" name="Grafik 29">
            <a:hlinkClick r:id="rId18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1287640" y="7694633"/>
            <a:ext cx="378247" cy="378247"/>
          </a:xfrm>
          <a:prstGeom prst="rect">
            <a:avLst/>
          </a:prstGeom>
        </p:spPr>
      </p:pic>
      <p:pic>
        <p:nvPicPr>
          <p:cNvPr id="6" name="Grafik 29">
            <a:hlinkClick r:id="rId19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055134" y="11703514"/>
            <a:ext cx="378247" cy="378247"/>
          </a:xfrm>
          <a:prstGeom prst="rect">
            <a:avLst/>
          </a:prstGeom>
        </p:spPr>
      </p:pic>
      <p:pic>
        <p:nvPicPr>
          <p:cNvPr id="7" name="Grafik 29">
            <a:hlinkClick r:id="rId20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820086" y="10945192"/>
            <a:ext cx="378247" cy="378247"/>
          </a:xfrm>
          <a:prstGeom prst="rect">
            <a:avLst/>
          </a:prstGeom>
        </p:spPr>
      </p:pic>
      <p:pic>
        <p:nvPicPr>
          <p:cNvPr id="8" name="Grafik 29">
            <a:hlinkClick r:id="rId21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5683322" y="4454416"/>
            <a:ext cx="378247" cy="378247"/>
          </a:xfrm>
          <a:prstGeom prst="rect">
            <a:avLst/>
          </a:prstGeom>
        </p:spPr>
      </p:pic>
      <p:pic>
        <p:nvPicPr>
          <p:cNvPr id="9" name="Grafik 29">
            <a:hlinkClick r:id="rId22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413612" y="6946008"/>
            <a:ext cx="378247" cy="378247"/>
          </a:xfrm>
          <a:prstGeom prst="rect">
            <a:avLst/>
          </a:prstGeom>
        </p:spPr>
      </p:pic>
      <p:pic>
        <p:nvPicPr>
          <p:cNvPr id="10" name="Grafik 29">
            <a:hlinkClick r:id="rId23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2503523" y="6152008"/>
            <a:ext cx="378247" cy="378247"/>
          </a:xfrm>
          <a:prstGeom prst="rect">
            <a:avLst/>
          </a:prstGeom>
        </p:spPr>
      </p:pic>
      <p:pic>
        <p:nvPicPr>
          <p:cNvPr id="11" name="Grafik 29">
            <a:hlinkClick r:id="rId24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891028" y="8631088"/>
            <a:ext cx="321892" cy="321892"/>
          </a:xfrm>
          <a:prstGeom prst="rect">
            <a:avLst/>
          </a:prstGeom>
        </p:spPr>
      </p:pic>
      <p:pic>
        <p:nvPicPr>
          <p:cNvPr id="12" name="Grafik 29">
            <a:hlinkClick r:id="rId25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8741216" y="10157932"/>
            <a:ext cx="378247" cy="378247"/>
          </a:xfrm>
          <a:prstGeom prst="rect">
            <a:avLst/>
          </a:prstGeom>
        </p:spPr>
      </p:pic>
      <p:pic>
        <p:nvPicPr>
          <p:cNvPr id="14" name="Grafik 29">
            <a:hlinkClick r:id="rId26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8316058" y="9434514"/>
            <a:ext cx="378247" cy="3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4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 pibeline har vi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027039" y="4389343"/>
            <a:ext cx="21616769" cy="8034569"/>
          </a:xfrm>
        </p:spPr>
        <p:txBody>
          <a:bodyPr/>
          <a:lstStyle/>
          <a:p>
            <a:r>
              <a:rPr lang="da-DK" dirty="0" smtClean="0"/>
              <a:t>VIVE kortlægger beskæftigelsen for borgere med handicap i 2021 og 2022</a:t>
            </a:r>
          </a:p>
          <a:p>
            <a:r>
              <a:rPr lang="da-DK" dirty="0" smtClean="0"/>
              <a:t>VIVE kvalificerer model, der skal styrke tillid og retssikkerhed for voksne med handicap</a:t>
            </a:r>
          </a:p>
          <a:p>
            <a:r>
              <a:rPr lang="da-DK" dirty="0" smtClean="0"/>
              <a:t>Evaluering af mestringsindsats for søskende til børn med handicap</a:t>
            </a:r>
          </a:p>
          <a:p>
            <a:r>
              <a:rPr lang="da-DK" dirty="0" smtClean="0"/>
              <a:t>Bevægelse, sundhed og livskvalitet på botilbud</a:t>
            </a:r>
          </a:p>
          <a:p>
            <a:r>
              <a:rPr lang="da-DK" dirty="0" smtClean="0"/>
              <a:t>Hvordan får unge med autisme en god overgang til voksenlivet?</a:t>
            </a:r>
          </a:p>
          <a:p>
            <a:r>
              <a:rPr lang="da-DK" dirty="0" smtClean="0"/>
              <a:t>VIVE evaluerer forsøg med at nedbringe brugen af magt på botilbud </a:t>
            </a:r>
          </a:p>
          <a:p>
            <a:r>
              <a:rPr lang="da-DK" dirty="0" smtClean="0"/>
              <a:t>VIVE undersøger velfærdsteknologier i pleje af borgere med demens eller kognitivt handicap</a:t>
            </a:r>
          </a:p>
          <a:p>
            <a:r>
              <a:rPr lang="da-DK" dirty="0" smtClean="0"/>
              <a:t>Gennemsigtig økonomistyring af handicap- og psykiatriområdet i Lemvig Kommune </a:t>
            </a:r>
          </a:p>
          <a:p>
            <a:r>
              <a:rPr lang="da-DK" dirty="0" smtClean="0"/>
              <a:t>VIVE undersøger udviklingen i levevilkår for mennesker med handicap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Grafik 29">
            <a:hlinkClick r:id="rId2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0911592" y="10146038"/>
            <a:ext cx="378247" cy="378247"/>
          </a:xfrm>
          <a:prstGeom prst="rect">
            <a:avLst/>
          </a:prstGeom>
        </p:spPr>
      </p:pic>
      <p:pic>
        <p:nvPicPr>
          <p:cNvPr id="6" name="Grafik 29">
            <a:hlinkClick r:id="rId18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3135059" y="6911119"/>
            <a:ext cx="378247" cy="378247"/>
          </a:xfrm>
          <a:prstGeom prst="rect">
            <a:avLst/>
          </a:prstGeom>
        </p:spPr>
      </p:pic>
      <p:pic>
        <p:nvPicPr>
          <p:cNvPr id="7" name="Grafik 29">
            <a:hlinkClick r:id="rId19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1667905" y="5337197"/>
            <a:ext cx="378247" cy="378247"/>
          </a:xfrm>
          <a:prstGeom prst="rect">
            <a:avLst/>
          </a:prstGeom>
        </p:spPr>
      </p:pic>
      <p:pic>
        <p:nvPicPr>
          <p:cNvPr id="8" name="Grafik 29">
            <a:hlinkClick r:id="rId20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466138" y="8474914"/>
            <a:ext cx="378247" cy="378247"/>
          </a:xfrm>
          <a:prstGeom prst="rect">
            <a:avLst/>
          </a:prstGeom>
        </p:spPr>
      </p:pic>
      <p:pic>
        <p:nvPicPr>
          <p:cNvPr id="9" name="Grafik 29">
            <a:hlinkClick r:id="rId21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8858197" y="4518883"/>
            <a:ext cx="378247" cy="378247"/>
          </a:xfrm>
          <a:prstGeom prst="rect">
            <a:avLst/>
          </a:prstGeom>
        </p:spPr>
      </p:pic>
      <p:pic>
        <p:nvPicPr>
          <p:cNvPr id="11" name="Grafik 29">
            <a:hlinkClick r:id="rId22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277014" y="6169963"/>
            <a:ext cx="378247" cy="378247"/>
          </a:xfrm>
          <a:prstGeom prst="rect">
            <a:avLst/>
          </a:prstGeom>
        </p:spPr>
      </p:pic>
      <p:pic>
        <p:nvPicPr>
          <p:cNvPr id="12" name="Grafik 29">
            <a:hlinkClick r:id="rId23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2887315" y="9382078"/>
            <a:ext cx="378247" cy="378247"/>
          </a:xfrm>
          <a:prstGeom prst="rect">
            <a:avLst/>
          </a:prstGeom>
        </p:spPr>
      </p:pic>
      <p:pic>
        <p:nvPicPr>
          <p:cNvPr id="13" name="Grafik 29">
            <a:hlinkClick r:id="rId24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667612" y="7671037"/>
            <a:ext cx="378247" cy="378247"/>
          </a:xfrm>
          <a:prstGeom prst="rect">
            <a:avLst/>
          </a:prstGeom>
        </p:spPr>
      </p:pic>
      <p:pic>
        <p:nvPicPr>
          <p:cNvPr id="14" name="Grafik 29">
            <a:hlinkClick r:id="rId25"/>
            <a:extLst>
              <a:ext uri="{FF2B5EF4-FFF2-40B4-BE49-F238E27FC236}">
                <a16:creationId xmlns:a16="http://schemas.microsoft.com/office/drawing/2014/main" id="{BEC57880-A8A4-4247-9251-14B6FAD4A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863343" y="11036947"/>
            <a:ext cx="378247" cy="3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1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0373"/>
          <a:stretch>
            <a:fillRect/>
          </a:stretch>
        </p:blipFill>
        <p:spPr/>
      </p:pic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13098545" y="863600"/>
            <a:ext cx="10242717" cy="5943600"/>
          </a:xfrm>
        </p:spPr>
        <p:txBody>
          <a:bodyPr/>
          <a:lstStyle/>
          <a:p>
            <a:r>
              <a:rPr lang="da-DK" dirty="0" smtClean="0"/>
              <a:t>Vi vil gerne </a:t>
            </a:r>
            <a:r>
              <a:rPr lang="da-DK" dirty="0" smtClean="0"/>
              <a:t>fortsætte dialogen </a:t>
            </a:r>
            <a:r>
              <a:rPr lang="da-DK" dirty="0" smtClean="0"/>
              <a:t>om </a:t>
            </a:r>
            <a:r>
              <a:rPr lang="da-DK" dirty="0" smtClean="0"/>
              <a:t>behov for viden, der kan bidrage til at gøre en forskel på handicapområdet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371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VIVE PowerPoint">
  <a:themeElements>
    <a:clrScheme name="VIVE farver">
      <a:dk1>
        <a:srgbClr val="FFFFFF"/>
      </a:dk1>
      <a:lt1>
        <a:srgbClr val="000000"/>
      </a:lt1>
      <a:dk2>
        <a:srgbClr val="F3AE06"/>
      </a:dk2>
      <a:lt2>
        <a:srgbClr val="6E6E6E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chemeClr val="tx1"/>
            </a:solidFill>
            <a:effectLst/>
            <a:uFillTx/>
            <a:latin typeface="Inter" panose="020B0502030000000004" pitchFamily="34" charset="0"/>
            <a:ea typeface="Inter" panose="020B0502030000000004" pitchFamily="34" charset="0"/>
            <a:sym typeface="Inte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IVE præsentation MASTER_Cleaned.potx" id="{5BF5C954-2AF8-4912-9AA2-6F1344102FD7}" vid="{F3D5B61D-4245-4239-B270-C29C7CC40BF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VIVE PowerPoint">
      <a:dk1>
        <a:sysClr val="windowText" lastClr="000000"/>
      </a:dk1>
      <a:lt1>
        <a:sysClr val="window" lastClr="FFFFFF"/>
      </a:lt1>
      <a:dk2>
        <a:srgbClr val="F3AE06"/>
      </a:dk2>
      <a:lt2>
        <a:srgbClr val="0B0B0B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</Template>
  <TotalTime>1174</TotalTime>
  <Words>426</Words>
  <Application>Microsoft Office PowerPoint</Application>
  <PresentationFormat>Brugerdefineret</PresentationFormat>
  <Paragraphs>73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Inter</vt:lpstr>
      <vt:lpstr>Inter Light</vt:lpstr>
      <vt:lpstr>VIVE PowerPoint</vt:lpstr>
      <vt:lpstr>PowerPoint-præsentation</vt:lpstr>
      <vt:lpstr>Hvem møder hvem og hvor?</vt:lpstr>
      <vt:lpstr>PowerPoint-præsentation</vt:lpstr>
      <vt:lpstr>PowerPoint-præsentation</vt:lpstr>
      <vt:lpstr>Mødet gør en stor forskel - kommune, udfordringer og viden </vt:lpstr>
      <vt:lpstr>VIVE har viden på hylderne</vt:lpstr>
      <vt:lpstr>I pibeline har vi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LEOL</dc:creator>
  <cp:lastModifiedBy>LEOL</cp:lastModifiedBy>
  <cp:revision>92</cp:revision>
  <dcterms:created xsi:type="dcterms:W3CDTF">2022-04-22T06:36:26Z</dcterms:created>
  <dcterms:modified xsi:type="dcterms:W3CDTF">2022-05-09T21:18:22Z</dcterms:modified>
</cp:coreProperties>
</file>